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1" r:id="rId8"/>
    <p:sldId id="262" r:id="rId9"/>
    <p:sldId id="277" r:id="rId10"/>
    <p:sldId id="278" r:id="rId11"/>
    <p:sldId id="279" r:id="rId12"/>
    <p:sldId id="264" r:id="rId13"/>
    <p:sldId id="265" r:id="rId14"/>
    <p:sldId id="268" r:id="rId15"/>
    <p:sldId id="267" r:id="rId16"/>
    <p:sldId id="269" r:id="rId17"/>
    <p:sldId id="275" r:id="rId18"/>
    <p:sldId id="280" r:id="rId19"/>
    <p:sldId id="276" r:id="rId20"/>
    <p:sldId id="284" r:id="rId21"/>
    <p:sldId id="285" r:id="rId22"/>
    <p:sldId id="283" r:id="rId23"/>
    <p:sldId id="286" r:id="rId24"/>
    <p:sldId id="282" r:id="rId25"/>
    <p:sldId id="287" r:id="rId26"/>
    <p:sldId id="289" r:id="rId27"/>
    <p:sldId id="304" r:id="rId28"/>
    <p:sldId id="301" r:id="rId29"/>
    <p:sldId id="288" r:id="rId30"/>
    <p:sldId id="302" r:id="rId31"/>
    <p:sldId id="303" r:id="rId32"/>
    <p:sldId id="290" r:id="rId33"/>
    <p:sldId id="305" r:id="rId34"/>
    <p:sldId id="306" r:id="rId35"/>
    <p:sldId id="307" r:id="rId36"/>
    <p:sldId id="273" r:id="rId37"/>
    <p:sldId id="274" r:id="rId3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5B06B0-105E-4594-AEA0-58AFE74A75BE}">
          <p14:sldIdLst>
            <p14:sldId id="256"/>
            <p14:sldId id="257"/>
            <p14:sldId id="258"/>
            <p14:sldId id="259"/>
            <p14:sldId id="263"/>
          </p14:sldIdLst>
        </p14:section>
        <p14:section name="Thành viên trong nhóm" id="{9680DA43-E19B-439B-A818-E892106B347A}">
          <p14:sldIdLst>
            <p14:sldId id="260"/>
            <p14:sldId id="261"/>
            <p14:sldId id="262"/>
            <p14:sldId id="277"/>
            <p14:sldId id="278"/>
            <p14:sldId id="279"/>
          </p14:sldIdLst>
        </p14:section>
        <p14:section name="Nội dung bài học" id="{42C3E73C-1269-42A0-AF72-2A2332FDA8F9}">
          <p14:sldIdLst>
            <p14:sldId id="264"/>
            <p14:sldId id="265"/>
            <p14:sldId id="268"/>
            <p14:sldId id="267"/>
            <p14:sldId id="269"/>
            <p14:sldId id="275"/>
            <p14:sldId id="280"/>
            <p14:sldId id="276"/>
            <p14:sldId id="284"/>
            <p14:sldId id="285"/>
            <p14:sldId id="283"/>
            <p14:sldId id="286"/>
            <p14:sldId id="282"/>
            <p14:sldId id="287"/>
            <p14:sldId id="289"/>
            <p14:sldId id="304"/>
            <p14:sldId id="301"/>
            <p14:sldId id="288"/>
            <p14:sldId id="302"/>
            <p14:sldId id="303"/>
            <p14:sldId id="290"/>
            <p14:sldId id="305"/>
            <p14:sldId id="306"/>
            <p14:sldId id="307"/>
          </p14:sldIdLst>
        </p14:section>
        <p14:section name="Kết luận" id="{D034B957-3532-452D-BB22-4A8D4EC1CA0B}">
          <p14:sldIdLst/>
        </p14:section>
        <p14:section name="the end" id="{BD8F0FD6-F08A-4A37-A568-132D4D81FD82}">
          <p14:sldIdLst>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D0FF"/>
    <a:srgbClr val="222222"/>
    <a:srgbClr val="F7F7F7"/>
    <a:srgbClr val="343434"/>
    <a:srgbClr val="292A2C"/>
    <a:srgbClr val="222123"/>
    <a:srgbClr val="313030"/>
    <a:srgbClr val="242A33"/>
    <a:srgbClr val="292B2F"/>
    <a:srgbClr val="26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94660"/>
  </p:normalViewPr>
  <p:slideViewPr>
    <p:cSldViewPr snapToGrid="0">
      <p:cViewPr varScale="1">
        <p:scale>
          <a:sx n="73" d="100"/>
          <a:sy n="73" d="100"/>
        </p:scale>
        <p:origin x="6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8751-57E7-4342-A293-FB1C0871E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DF4A758-783A-4581-93AB-FDCB168D5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45D30192-3C4F-41EC-BFB4-638AC44054E6}"/>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3716724C-E888-4718-92A2-429C4D0F525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320D322-C310-46E4-AE35-E4DDC7CE89CC}"/>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41930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E3E7-4259-499E-82F2-46A906A2BA4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5CBAC53-AD74-4AAB-BAE1-C57E680D4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562DB30-C064-4AA4-A2F8-8C5DBFBA33F9}"/>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E6C9BED6-1CC0-4E9A-8BAB-B81E8E566F6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12F60B6-8ABE-4E3D-B25B-938AFF7C4022}"/>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45637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C1DD8-67C8-4C5F-865E-175C316434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30F8141-BF25-4E94-B11C-9B154048FD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E3FC940-09FE-40D2-92D9-D8275A8FADE9}"/>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C6307323-115B-40CC-8409-D4CFEF5AFF2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FFB4318-ACCC-4CF8-933C-563952442BD1}"/>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12390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9CB9-F228-42E5-9BD4-1DA3036168BB}"/>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80A21F7-E016-46BE-B2DA-1BC1784BC9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54CBFB4-7D59-4F93-B496-5002D316D4E3}"/>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5599D20B-9D8B-44CB-9C78-CAE805C3271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1150EE0-5BE4-4844-80A4-BD674E11FC15}"/>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8124951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CFC3-9F11-499D-865E-58CB1E976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22D3F46-8753-46D2-8064-D68E0CD5E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15479-E0B4-4C6C-8348-4F2E5085E183}"/>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C8659B87-D29C-4109-B4BB-A810F076B40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E2E906E-B791-45F3-981C-4ACC58D172F6}"/>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8888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31DE-0CE9-46C7-A03E-29D11192AFD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FF53A13-5495-4FBE-8B46-316C89FF6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98D87AA2-3398-4CD3-A7F9-52FC5E873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6D7223B-7D21-40B6-A3E2-44A534EB9B40}"/>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6" name="Footer Placeholder 5">
            <a:extLst>
              <a:ext uri="{FF2B5EF4-FFF2-40B4-BE49-F238E27FC236}">
                <a16:creationId xmlns:a16="http://schemas.microsoft.com/office/drawing/2014/main" id="{CF6F9F69-753C-46DE-9158-7943BE08546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94F9810-32E3-4E5A-BBB3-FB2B7D2EAC46}"/>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62920495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E96F-7831-4F29-8A23-082C53788C4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D79C586-9194-4660-BC16-1F71CD5B3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38E4AD-D261-46A1-9671-EC5FD76B80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B3C649EE-9BB4-41A2-A080-2CD615E45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34F8C-5ABE-4254-8BEF-892F9D732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B76B3FF5-BEC9-4616-908D-9F43B83C825A}"/>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8" name="Footer Placeholder 7">
            <a:extLst>
              <a:ext uri="{FF2B5EF4-FFF2-40B4-BE49-F238E27FC236}">
                <a16:creationId xmlns:a16="http://schemas.microsoft.com/office/drawing/2014/main" id="{19FD6F42-0AD6-4C8A-9CEB-9D7EAE6FAC68}"/>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26D6406F-44A1-47AE-92AD-D04BC790F1D7}"/>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434473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DFE4-2A33-493B-AD34-6EAEE490B120}"/>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5E3A0F22-D37B-4D61-B7E1-B1399E700CAE}"/>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4" name="Footer Placeholder 3">
            <a:extLst>
              <a:ext uri="{FF2B5EF4-FFF2-40B4-BE49-F238E27FC236}">
                <a16:creationId xmlns:a16="http://schemas.microsoft.com/office/drawing/2014/main" id="{2A76A9ED-5F95-406D-B81D-B780A2E80DBE}"/>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B8F73F8C-40A6-48B3-A000-73076D53177A}"/>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4302067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AEACB-93B3-4A40-B1BC-8E241818D44B}"/>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3" name="Footer Placeholder 2">
            <a:extLst>
              <a:ext uri="{FF2B5EF4-FFF2-40B4-BE49-F238E27FC236}">
                <a16:creationId xmlns:a16="http://schemas.microsoft.com/office/drawing/2014/main" id="{D6E3DA76-BF19-44B4-A916-FAFD079BFFE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421E78E-6CB4-4768-9863-62B0A8B2C994}"/>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65802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34A1-9314-47E9-8732-8074877C7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BEE0065-A1F2-4CA4-B1B0-2FB21D627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0E65EEC8-2D90-413D-BB3F-1DA328582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457B4-E536-420F-A74F-B4B8FD89F603}"/>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6" name="Footer Placeholder 5">
            <a:extLst>
              <a:ext uri="{FF2B5EF4-FFF2-40B4-BE49-F238E27FC236}">
                <a16:creationId xmlns:a16="http://schemas.microsoft.com/office/drawing/2014/main" id="{CD71F579-F48C-473D-9ECF-E5B75035E6C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65F2B4F-9591-483A-B6A0-CEB0A8AE5327}"/>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31660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AC83-CF2A-438B-80A4-019DAC093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3EB1B36E-6C5D-4D59-977B-8AA9D78A1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08267E6-AFE2-40A1-8438-F9C4D29A7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2D6E-7F73-4C4D-B7BE-71D8BFB5466A}"/>
              </a:ext>
            </a:extLst>
          </p:cNvPr>
          <p:cNvSpPr>
            <a:spLocks noGrp="1"/>
          </p:cNvSpPr>
          <p:nvPr>
            <p:ph type="dt" sz="half" idx="10"/>
          </p:nvPr>
        </p:nvSpPr>
        <p:spPr/>
        <p:txBody>
          <a:bodyPr/>
          <a:lstStyle/>
          <a:p>
            <a:fld id="{97A57DDE-C367-4F67-809F-E5AE2397FE42}" type="datetimeFigureOut">
              <a:rPr lang="vi-VN" smtClean="0"/>
              <a:t>10/04/2023</a:t>
            </a:fld>
            <a:endParaRPr lang="vi-VN"/>
          </a:p>
        </p:txBody>
      </p:sp>
      <p:sp>
        <p:nvSpPr>
          <p:cNvPr id="6" name="Footer Placeholder 5">
            <a:extLst>
              <a:ext uri="{FF2B5EF4-FFF2-40B4-BE49-F238E27FC236}">
                <a16:creationId xmlns:a16="http://schemas.microsoft.com/office/drawing/2014/main" id="{21761352-C446-4287-819E-B9F7350868A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28ED762-7BB8-4691-946E-2DE92D5818DE}"/>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4760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2B324C-33AE-4B68-9999-2BD93EFBD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E0E7F45-9FE3-4757-A604-BDEDD4CC9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922DB14-05C4-4539-98C7-539B3DA4C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7DDE-C367-4F67-809F-E5AE2397FE42}" type="datetimeFigureOut">
              <a:rPr lang="vi-VN" smtClean="0"/>
              <a:t>10/04/2023</a:t>
            </a:fld>
            <a:endParaRPr lang="vi-VN"/>
          </a:p>
        </p:txBody>
      </p:sp>
      <p:sp>
        <p:nvSpPr>
          <p:cNvPr id="5" name="Footer Placeholder 4">
            <a:extLst>
              <a:ext uri="{FF2B5EF4-FFF2-40B4-BE49-F238E27FC236}">
                <a16:creationId xmlns:a16="http://schemas.microsoft.com/office/drawing/2014/main" id="{15FAFC6E-7B95-40B9-A36B-F670F95D9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B5A1E19C-DC06-4610-9710-3D3A599B3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0F63C-40B4-4467-B488-D6179A35F8F9}" type="slidenum">
              <a:rPr lang="vi-VN" smtClean="0"/>
              <a:t>‹#›</a:t>
            </a:fld>
            <a:endParaRPr lang="vi-VN"/>
          </a:p>
        </p:txBody>
      </p:sp>
    </p:spTree>
    <p:extLst>
      <p:ext uri="{BB962C8B-B14F-4D97-AF65-F5344CB8AC3E}">
        <p14:creationId xmlns:p14="http://schemas.microsoft.com/office/powerpoint/2010/main" val="2896740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2.jp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32"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31" Type="http://schemas.openxmlformats.org/officeDocument/2006/relationships/image" Target="../media/image30.jp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 Id="rId30"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slide" Target="slide5.xml"/><Relationship Id="rId10" Type="http://schemas.openxmlformats.org/officeDocument/2006/relationships/image" Target="../media/image18.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13.wdp"/></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slide" Target="slide5.xml"/><Relationship Id="rId10" Type="http://schemas.openxmlformats.org/officeDocument/2006/relationships/image" Target="../media/image18.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13.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slide" Target="slide5.xml"/><Relationship Id="rId26" Type="http://schemas.openxmlformats.org/officeDocument/2006/relationships/image" Target="../media/image37.jp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microsoft.com/office/2007/relationships/hdphoto" Target="../media/hdphoto13.wdp"/><Relationship Id="rId25" Type="http://schemas.openxmlformats.org/officeDocument/2006/relationships/image" Target="../media/image32.jpg"/><Relationship Id="rId2" Type="http://schemas.openxmlformats.org/officeDocument/2006/relationships/image" Target="../media/image11.png"/><Relationship Id="rId16" Type="http://schemas.openxmlformats.org/officeDocument/2006/relationships/image" Target="../media/image26.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slide" Target="slide32.xml"/><Relationship Id="rId23" Type="http://schemas.openxmlformats.org/officeDocument/2006/relationships/image" Target="../media/image30.jpg"/><Relationship Id="rId10" Type="http://schemas.openxmlformats.org/officeDocument/2006/relationships/image" Target="../media/image18.png"/><Relationship Id="rId19" Type="http://schemas.openxmlformats.org/officeDocument/2006/relationships/image" Target="../media/image29.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image" Target="../media/image10.jp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image" Target="../media/image40.jp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png"/><Relationship Id="rId10" Type="http://schemas.openxmlformats.org/officeDocument/2006/relationships/image" Target="../media/image10.jpg"/><Relationship Id="rId4" Type="http://schemas.openxmlformats.org/officeDocument/2006/relationships/image" Target="../media/image5.png"/><Relationship Id="rId9" Type="http://schemas.openxmlformats.org/officeDocument/2006/relationships/image" Target="../media/image9.gif"/></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9.png"/><Relationship Id="rId10" Type="http://schemas.openxmlformats.org/officeDocument/2006/relationships/image" Target="../media/image18.png"/><Relationship Id="rId19" Type="http://schemas.openxmlformats.org/officeDocument/2006/relationships/slide" Target="slide14.xml"/><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microsoft.com/office/2007/relationships/hdphoto" Target="../media/hdphoto14.wdp"/></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7.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6.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slide" Target="slide14.xml"/></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7.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6.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7.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6.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slide" Target="slide14.xml"/></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png"/><Relationship Id="rId18" Type="http://schemas.openxmlformats.org/officeDocument/2006/relationships/image" Target="../media/image29.png"/><Relationship Id="rId3" Type="http://schemas.openxmlformats.org/officeDocument/2006/relationships/image" Target="../media/image12.png"/><Relationship Id="rId21" Type="http://schemas.openxmlformats.org/officeDocument/2006/relationships/image" Target="../media/image39.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5.xml"/><Relationship Id="rId2" Type="http://schemas.openxmlformats.org/officeDocument/2006/relationships/image" Target="../media/image11.png"/><Relationship Id="rId16" Type="http://schemas.microsoft.com/office/2007/relationships/hdphoto" Target="../media/hdphoto13.wdp"/><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7.jp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8.png"/><Relationship Id="rId10" Type="http://schemas.openxmlformats.org/officeDocument/2006/relationships/image" Target="../media/image18.png"/><Relationship Id="rId19" Type="http://schemas.openxmlformats.org/officeDocument/2006/relationships/image" Target="../media/image36.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slide" Target="slide14.xml"/></Relationships>
</file>

<file path=ppt/slides/_rels/slide36.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slide" Target="slide6.xml"/><Relationship Id="rId18" Type="http://schemas.microsoft.com/office/2007/relationships/hdphoto" Target="../media/hdphoto13.wdp"/><Relationship Id="rId3" Type="http://schemas.openxmlformats.org/officeDocument/2006/relationships/image" Target="../media/image20.png"/><Relationship Id="rId21" Type="http://schemas.openxmlformats.org/officeDocument/2006/relationships/image" Target="../media/image43.png"/><Relationship Id="rId7" Type="http://schemas.openxmlformats.org/officeDocument/2006/relationships/image" Target="../media/image22.png"/><Relationship Id="rId12" Type="http://schemas.microsoft.com/office/2007/relationships/hdphoto" Target="../media/hdphoto11.wdp"/><Relationship Id="rId17" Type="http://schemas.openxmlformats.org/officeDocument/2006/relationships/image" Target="../media/image26.png"/><Relationship Id="rId25" Type="http://schemas.openxmlformats.org/officeDocument/2006/relationships/slide" Target="slide37.xml"/><Relationship Id="rId2" Type="http://schemas.openxmlformats.org/officeDocument/2006/relationships/image" Target="../media/image11.png"/><Relationship Id="rId16" Type="http://schemas.openxmlformats.org/officeDocument/2006/relationships/slide" Target="slide12.xml"/><Relationship Id="rId20"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4.png"/><Relationship Id="rId24" Type="http://schemas.microsoft.com/office/2007/relationships/hdphoto" Target="../media/hdphoto5.wdp"/><Relationship Id="rId5" Type="http://schemas.openxmlformats.org/officeDocument/2006/relationships/image" Target="../media/image21.png"/><Relationship Id="rId15" Type="http://schemas.microsoft.com/office/2007/relationships/hdphoto" Target="../media/hdphoto12.wdp"/><Relationship Id="rId23" Type="http://schemas.openxmlformats.org/officeDocument/2006/relationships/image" Target="../media/image12.png"/><Relationship Id="rId10" Type="http://schemas.microsoft.com/office/2007/relationships/hdphoto" Target="../media/hdphoto10.wdp"/><Relationship Id="rId19" Type="http://schemas.openxmlformats.org/officeDocument/2006/relationships/image" Target="../media/image41.png"/><Relationship Id="rId4" Type="http://schemas.microsoft.com/office/2007/relationships/hdphoto" Target="../media/hdphoto7.wdp"/><Relationship Id="rId9" Type="http://schemas.openxmlformats.org/officeDocument/2006/relationships/image" Target="../media/image23.png"/><Relationship Id="rId14" Type="http://schemas.openxmlformats.org/officeDocument/2006/relationships/image" Target="../media/image25.png"/><Relationship Id="rId22"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openxmlformats.org/officeDocument/2006/relationships/slide" Target="slide12.xml"/><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microsoft.com/office/2007/relationships/hdphoto" Target="../media/hdphoto12.wdp"/><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slide" Target="slide6.xml"/><Relationship Id="rId28" Type="http://schemas.microsoft.com/office/2007/relationships/hdphoto" Target="../media/hdphoto13.wdp"/><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openxmlformats.org/officeDocument/2006/relationships/slide" Target="slide12.xml"/><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microsoft.com/office/2007/relationships/hdphoto" Target="../media/hdphoto12.wdp"/><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slide" Target="slide6.xml"/><Relationship Id="rId28" Type="http://schemas.microsoft.com/office/2007/relationships/hdphoto" Target="../media/hdphoto13.wdp"/><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34" Type="http://schemas.openxmlformats.org/officeDocument/2006/relationships/image" Target="../media/image33.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2.jp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32" Type="http://schemas.openxmlformats.org/officeDocument/2006/relationships/image" Target="../media/image31.jp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31" Type="http://schemas.openxmlformats.org/officeDocument/2006/relationships/image" Target="../media/image30.jp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 Id="rId30"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A5F1D-BEC8-4765-866B-BCEBB85F4D39}"/>
              </a:ext>
            </a:extLst>
          </p:cNvPr>
          <p:cNvSpPr/>
          <p:nvPr/>
        </p:nvSpPr>
        <p:spPr>
          <a:xfrm>
            <a:off x="0" y="0"/>
            <a:ext cx="12192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4A4B1B74-9BF6-4517-9CA7-C80FF078EC49}"/>
              </a:ext>
            </a:extLst>
          </p:cNvPr>
          <p:cNvGrpSpPr/>
          <p:nvPr/>
        </p:nvGrpSpPr>
        <p:grpSpPr>
          <a:xfrm>
            <a:off x="1694326" y="544607"/>
            <a:ext cx="8776447" cy="5307105"/>
            <a:chOff x="1694327" y="546847"/>
            <a:chExt cx="8776447" cy="5307105"/>
          </a:xfrm>
        </p:grpSpPr>
        <p:sp>
          <p:nvSpPr>
            <p:cNvPr id="7" name="Rectangle: Rounded Corners 6">
              <a:extLst>
                <a:ext uri="{FF2B5EF4-FFF2-40B4-BE49-F238E27FC236}">
                  <a16:creationId xmlns:a16="http://schemas.microsoft.com/office/drawing/2014/main" id="{258E0AAA-259E-4540-900D-CD9F2AFC50A2}"/>
                </a:ext>
              </a:extLst>
            </p:cNvPr>
            <p:cNvSpPr/>
            <p:nvPr/>
          </p:nvSpPr>
          <p:spPr>
            <a:xfrm>
              <a:off x="1694327" y="546847"/>
              <a:ext cx="8776447" cy="5307105"/>
            </a:xfrm>
            <a:prstGeom prst="roundRect">
              <a:avLst>
                <a:gd name="adj" fmla="val 2478"/>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Rounded Corners 8">
              <a:extLst>
                <a:ext uri="{FF2B5EF4-FFF2-40B4-BE49-F238E27FC236}">
                  <a16:creationId xmlns:a16="http://schemas.microsoft.com/office/drawing/2014/main" id="{6D07B095-47BF-439C-AC03-A4D0399C08B8}"/>
                </a:ext>
              </a:extLst>
            </p:cNvPr>
            <p:cNvSpPr/>
            <p:nvPr/>
          </p:nvSpPr>
          <p:spPr>
            <a:xfrm>
              <a:off x="1864659" y="750792"/>
              <a:ext cx="8453717" cy="4941800"/>
            </a:xfrm>
            <a:prstGeom prst="roundRect">
              <a:avLst>
                <a:gd name="adj" fmla="val 2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5" name="Rectangle 14">
            <a:extLst>
              <a:ext uri="{FF2B5EF4-FFF2-40B4-BE49-F238E27FC236}">
                <a16:creationId xmlns:a16="http://schemas.microsoft.com/office/drawing/2014/main" id="{B775178D-C4E9-4DC5-AE7D-099213F3CF11}"/>
              </a:ext>
            </a:extLst>
          </p:cNvPr>
          <p:cNvSpPr/>
          <p:nvPr/>
        </p:nvSpPr>
        <p:spPr>
          <a:xfrm>
            <a:off x="1600197" y="6109449"/>
            <a:ext cx="9130556" cy="74855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Group 15">
            <a:extLst>
              <a:ext uri="{FF2B5EF4-FFF2-40B4-BE49-F238E27FC236}">
                <a16:creationId xmlns:a16="http://schemas.microsoft.com/office/drawing/2014/main" id="{26976D0A-F4C8-45AC-8245-A940305E85FF}"/>
              </a:ext>
            </a:extLst>
          </p:cNvPr>
          <p:cNvGrpSpPr/>
          <p:nvPr/>
        </p:nvGrpSpPr>
        <p:grpSpPr>
          <a:xfrm>
            <a:off x="1600197" y="5849473"/>
            <a:ext cx="8964706" cy="259975"/>
            <a:chOff x="1600197" y="5849473"/>
            <a:chExt cx="8964706" cy="259975"/>
          </a:xfrm>
        </p:grpSpPr>
        <p:sp>
          <p:nvSpPr>
            <p:cNvPr id="17" name="Rectangle: Top Corners Rounded 16">
              <a:extLst>
                <a:ext uri="{FF2B5EF4-FFF2-40B4-BE49-F238E27FC236}">
                  <a16:creationId xmlns:a16="http://schemas.microsoft.com/office/drawing/2014/main" id="{C191E824-69CF-4D06-AC76-2315FC8B5FB0}"/>
                </a:ext>
              </a:extLst>
            </p:cNvPr>
            <p:cNvSpPr/>
            <p:nvPr/>
          </p:nvSpPr>
          <p:spPr>
            <a:xfrm rot="10800000">
              <a:off x="1600197" y="5849473"/>
              <a:ext cx="8964706" cy="259975"/>
            </a:xfrm>
            <a:prstGeom prst="round2SameRect">
              <a:avLst>
                <a:gd name="adj1" fmla="val 50000"/>
                <a:gd name="adj2" fmla="val 0"/>
              </a:avLst>
            </a:prstGeom>
            <a:solidFill>
              <a:srgbClr val="5427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Top Corners Rounded 17">
              <a:extLst>
                <a:ext uri="{FF2B5EF4-FFF2-40B4-BE49-F238E27FC236}">
                  <a16:creationId xmlns:a16="http://schemas.microsoft.com/office/drawing/2014/main" id="{F4D0C435-2111-4D50-9A11-09529EB09BC8}"/>
                </a:ext>
              </a:extLst>
            </p:cNvPr>
            <p:cNvSpPr/>
            <p:nvPr/>
          </p:nvSpPr>
          <p:spPr>
            <a:xfrm rot="10800000">
              <a:off x="4787151" y="5853952"/>
              <a:ext cx="2590801" cy="98614"/>
            </a:xfrm>
            <a:prstGeom prst="round2SameRect">
              <a:avLst>
                <a:gd name="adj1" fmla="val 5000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8" name="Group 27">
            <a:extLst>
              <a:ext uri="{FF2B5EF4-FFF2-40B4-BE49-F238E27FC236}">
                <a16:creationId xmlns:a16="http://schemas.microsoft.com/office/drawing/2014/main" id="{0E6D65D9-19EB-4DDA-B6B3-14D8C08EF7E5}"/>
              </a:ext>
            </a:extLst>
          </p:cNvPr>
          <p:cNvGrpSpPr/>
          <p:nvPr/>
        </p:nvGrpSpPr>
        <p:grpSpPr>
          <a:xfrm>
            <a:off x="4640352" y="905433"/>
            <a:ext cx="2884394" cy="4587759"/>
            <a:chOff x="4640352" y="905433"/>
            <a:chExt cx="2884394" cy="4587759"/>
          </a:xfrm>
        </p:grpSpPr>
        <p:pic>
          <p:nvPicPr>
            <p:cNvPr id="23" name="Picture 22" descr="Shape&#10;&#10;Description automatically generated with low confidence">
              <a:extLst>
                <a:ext uri="{FF2B5EF4-FFF2-40B4-BE49-F238E27FC236}">
                  <a16:creationId xmlns:a16="http://schemas.microsoft.com/office/drawing/2014/main" id="{B016619B-B0CC-4FB6-AFD3-523B35E8469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5416" t="16967" r="15833" b="16367"/>
            <a:stretch/>
          </p:blipFill>
          <p:spPr>
            <a:xfrm>
              <a:off x="5253316" y="905433"/>
              <a:ext cx="1676400" cy="1625600"/>
            </a:xfrm>
            <a:prstGeom prst="rect">
              <a:avLst/>
            </a:prstGeom>
          </p:spPr>
        </p:pic>
        <p:pic>
          <p:nvPicPr>
            <p:cNvPr id="25" name="Picture 24">
              <a:extLst>
                <a:ext uri="{FF2B5EF4-FFF2-40B4-BE49-F238E27FC236}">
                  <a16:creationId xmlns:a16="http://schemas.microsoft.com/office/drawing/2014/main" id="{40B1943E-2FF2-45AF-9A34-1098DD0DAE44}"/>
                </a:ext>
              </a:extLst>
            </p:cNvPr>
            <p:cNvPicPr>
              <a:picLocks noChangeAspect="1"/>
            </p:cNvPicPr>
            <p:nvPr/>
          </p:nvPicPr>
          <p:blipFill rotWithShape="1">
            <a:blip r:embed="rId4" cstate="hqprint">
              <a:biLevel thresh="75000"/>
              <a:extLst>
                <a:ext uri="{28A0092B-C50C-407E-A947-70E740481C1C}">
                  <a14:useLocalDpi xmlns:a14="http://schemas.microsoft.com/office/drawing/2010/main" val="0"/>
                </a:ext>
              </a:extLst>
            </a:blip>
            <a:srcRect l="22925" r="18617"/>
            <a:stretch/>
          </p:blipFill>
          <p:spPr>
            <a:xfrm>
              <a:off x="5410271" y="4327845"/>
              <a:ext cx="1362489" cy="1165347"/>
            </a:xfrm>
            <a:prstGeom prst="rect">
              <a:avLst/>
            </a:prstGeom>
          </p:spPr>
        </p:pic>
        <p:pic>
          <p:nvPicPr>
            <p:cNvPr id="27" name="Picture 26" descr="Logo&#10;&#10;Description automatically generated">
              <a:extLst>
                <a:ext uri="{FF2B5EF4-FFF2-40B4-BE49-F238E27FC236}">
                  <a16:creationId xmlns:a16="http://schemas.microsoft.com/office/drawing/2014/main" id="{AB229869-10A2-4361-A14B-AE3C54F31CE1}"/>
                </a:ext>
              </a:extLst>
            </p:cNvPr>
            <p:cNvPicPr>
              <a:picLocks noChangeAspect="1"/>
            </p:cNvPicPr>
            <p:nvPr/>
          </p:nvPicPr>
          <p:blipFill rotWithShape="1">
            <a:blip r:embed="rId5">
              <a:extLst>
                <a:ext uri="{28A0092B-C50C-407E-A947-70E740481C1C}">
                  <a14:useLocalDpi xmlns:a14="http://schemas.microsoft.com/office/drawing/2010/main" val="0"/>
                </a:ext>
              </a:extLst>
            </a:blip>
            <a:srcRect l="21569"/>
            <a:stretch/>
          </p:blipFill>
          <p:spPr>
            <a:xfrm>
              <a:off x="4640352" y="2472685"/>
              <a:ext cx="2884394" cy="677292"/>
            </a:xfrm>
            <a:prstGeom prst="rect">
              <a:avLst/>
            </a:prstGeom>
          </p:spPr>
        </p:pic>
      </p:grpSp>
    </p:spTree>
    <p:extLst>
      <p:ext uri="{BB962C8B-B14F-4D97-AF65-F5344CB8AC3E}">
        <p14:creationId xmlns:p14="http://schemas.microsoft.com/office/powerpoint/2010/main" val="76079125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ppt_x"/>
                                          </p:val>
                                        </p:tav>
                                        <p:tav tm="100000">
                                          <p:val>
                                            <p:strVal val="#ppt_x"/>
                                          </p:val>
                                        </p:tav>
                                      </p:tavLst>
                                    </p:anim>
                                    <p:anim calcmode="lin" valueType="num">
                                      <p:cBhvr additive="base">
                                        <p:cTn id="12" dur="1500" fill="hold"/>
                                        <p:tgtEl>
                                          <p:spTgt spid="1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7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sp>
        <p:nvSpPr>
          <p:cNvPr id="2" name="TextBox 1">
            <a:extLst>
              <a:ext uri="{FF2B5EF4-FFF2-40B4-BE49-F238E27FC236}">
                <a16:creationId xmlns:a16="http://schemas.microsoft.com/office/drawing/2014/main" id="{512B40B5-026D-4E55-B699-F03472948214}"/>
              </a:ext>
            </a:extLst>
          </p:cNvPr>
          <p:cNvSpPr txBox="1"/>
          <p:nvPr/>
        </p:nvSpPr>
        <p:spPr>
          <a:xfrm>
            <a:off x="3815644" y="2856578"/>
            <a:ext cx="5344392" cy="707886"/>
          </a:xfrm>
          <a:prstGeom prst="rect">
            <a:avLst/>
          </a:prstGeom>
          <a:noFill/>
        </p:spPr>
        <p:txBody>
          <a:bodyPr wrap="square" rtlCol="0">
            <a:spAutoFit/>
          </a:bodyPr>
          <a:lstStyle/>
          <a:p>
            <a:pPr algn="ctr"/>
            <a:r>
              <a:rPr lang="en-US" sz="4000" b="1" dirty="0" err="1" smtClean="0">
                <a:solidFill>
                  <a:schemeClr val="bg1"/>
                </a:solidFill>
              </a:rPr>
              <a:t>Giới</a:t>
            </a:r>
            <a:r>
              <a:rPr lang="en-US" sz="4000" b="1" dirty="0" smtClean="0">
                <a:solidFill>
                  <a:schemeClr val="bg1"/>
                </a:solidFill>
              </a:rPr>
              <a:t> </a:t>
            </a:r>
            <a:r>
              <a:rPr lang="en-US" sz="4000" b="1" dirty="0" err="1" smtClean="0">
                <a:solidFill>
                  <a:schemeClr val="bg1"/>
                </a:solidFill>
              </a:rPr>
              <a:t>Thiệu</a:t>
            </a:r>
            <a:r>
              <a:rPr lang="en-US" sz="4000" b="1" dirty="0" smtClean="0">
                <a:solidFill>
                  <a:schemeClr val="bg1"/>
                </a:solidFill>
              </a:rPr>
              <a:t> </a:t>
            </a:r>
            <a:r>
              <a:rPr lang="en-US" sz="4000" b="1" dirty="0" err="1" smtClean="0">
                <a:solidFill>
                  <a:schemeClr val="bg1"/>
                </a:solidFill>
              </a:rPr>
              <a:t>Đồ</a:t>
            </a:r>
            <a:r>
              <a:rPr lang="en-US" sz="4000" b="1" dirty="0" smtClean="0">
                <a:solidFill>
                  <a:schemeClr val="bg1"/>
                </a:solidFill>
              </a:rPr>
              <a:t> </a:t>
            </a:r>
            <a:r>
              <a:rPr lang="en-US" sz="4000" b="1" dirty="0" err="1" smtClean="0">
                <a:solidFill>
                  <a:schemeClr val="bg1"/>
                </a:solidFill>
              </a:rPr>
              <a:t>Án</a:t>
            </a:r>
            <a:endParaRPr lang="vi-VN" sz="4000" b="1" dirty="0">
              <a:solidFill>
                <a:schemeClr val="bg1"/>
              </a:solidFill>
            </a:endParaRPr>
          </a:p>
        </p:txBody>
      </p:sp>
      <p:pic>
        <p:nvPicPr>
          <p:cNvPr id="47" name="Picture 46">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5593080" y="1417320"/>
            <a:ext cx="1554480" cy="1420286"/>
          </a:xfrm>
          <a:prstGeom prst="rect">
            <a:avLst/>
          </a:prstGeom>
        </p:spPr>
      </p:pic>
    </p:spTree>
    <p:extLst>
      <p:ext uri="{BB962C8B-B14F-4D97-AF65-F5344CB8AC3E}">
        <p14:creationId xmlns:p14="http://schemas.microsoft.com/office/powerpoint/2010/main" val="581384912"/>
      </p:ext>
    </p:extLst>
  </p:cSld>
  <p:clrMapOvr>
    <a:masterClrMapping/>
  </p:clrMapOvr>
  <mc:AlternateContent xmlns:mc="http://schemas.openxmlformats.org/markup-compatibility/2006">
    <mc:Choice xmlns=""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8541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19" y="-9812"/>
            <a:ext cx="12192000" cy="6281679"/>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endParaRPr lang="vi-VN" dirty="0">
              <a:solidFill>
                <a:schemeClr val="bg1"/>
              </a:solidFill>
              <a:latin typeface="Times New Roman" panose="02020603050405020304" pitchFamily="18" charset="0"/>
              <a:cs typeface="Times New Roman" panose="02020603050405020304" pitchFamily="18" charset="0"/>
            </a:endParaRPr>
          </a:p>
        </p:txBody>
      </p:sp>
      <p:pic>
        <p:nvPicPr>
          <p:cNvPr id="55" name="Picture 54">
            <a:hlinkClick r:id="rId29" action="ppaction://hlinksldjump"/>
            <a:extLst>
              <a:ext uri="{FF2B5EF4-FFF2-40B4-BE49-F238E27FC236}">
                <a16:creationId xmlns:a16="http://schemas.microsoft.com/office/drawing/2014/main" id="{5D5E8806-C58A-47D4-9C84-03DB515EB153}"/>
              </a:ext>
            </a:extLst>
          </p:cNvPr>
          <p:cNvPicPr>
            <a:picLocks noChangeAspect="1"/>
          </p:cNvPicPr>
          <p:nvPr/>
        </p:nvPicPr>
        <p:blipFill rotWithShape="1">
          <a:blip r:embed="rId30"/>
          <a:srcRect l="91385" b="95720"/>
          <a:stretch/>
        </p:blipFill>
        <p:spPr>
          <a:xfrm>
            <a:off x="10695419" y="10792"/>
            <a:ext cx="1496562" cy="418186"/>
          </a:xfrm>
          <a:prstGeom prst="rect">
            <a:avLst/>
          </a:prstGeom>
        </p:spPr>
      </p:pic>
      <p:sp>
        <p:nvSpPr>
          <p:cNvPr id="72" name="TextBox 71">
            <a:extLst>
              <a:ext uri="{FF2B5EF4-FFF2-40B4-BE49-F238E27FC236}">
                <a16:creationId xmlns:a16="http://schemas.microsoft.com/office/drawing/2014/main" id="{3ACCFE08-95A2-420A-AA54-352888D96F59}"/>
              </a:ext>
            </a:extLst>
          </p:cNvPr>
          <p:cNvSpPr txBox="1"/>
          <p:nvPr/>
        </p:nvSpPr>
        <p:spPr>
          <a:xfrm>
            <a:off x="5992759" y="955795"/>
            <a:ext cx="5850342" cy="3416320"/>
          </a:xfrm>
          <a:prstGeom prst="rect">
            <a:avLst/>
          </a:prstGeom>
          <a:noFill/>
        </p:spPr>
        <p:txBody>
          <a:bodyPr wrap="square" rtlCol="0">
            <a:spAutoFit/>
          </a:bodyPr>
          <a:lstStyle/>
          <a:p>
            <a:endParaRPr lang="en-US" sz="36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en-US" sz="30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en-US" sz="30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vi-VN" sz="30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00521" y="2320957"/>
            <a:ext cx="2146840" cy="1924472"/>
          </a:xfrm>
          <a:prstGeom prst="flowChartPreparation">
            <a:avLst/>
          </a:prstGeom>
        </p:spPr>
      </p:pic>
      <p:pic>
        <p:nvPicPr>
          <p:cNvPr id="43" name="Picture 42"/>
          <p:cNvPicPr>
            <a:picLocks noChangeAspect="1"/>
          </p:cNvPicPr>
          <p:nvPr/>
        </p:nvPicPr>
        <p:blipFill rotWithShape="1">
          <a:blip r:embed="rId32">
            <a:extLst>
              <a:ext uri="{28A0092B-C50C-407E-A947-70E740481C1C}">
                <a14:useLocalDpi xmlns:a14="http://schemas.microsoft.com/office/drawing/2010/main" val="0"/>
              </a:ext>
            </a:extLst>
          </a:blip>
          <a:srcRect t="1223" r="7754"/>
          <a:stretch/>
        </p:blipFill>
        <p:spPr>
          <a:xfrm>
            <a:off x="655557" y="1058700"/>
            <a:ext cx="2307395" cy="2110362"/>
          </a:xfrm>
          <a:prstGeom prst="hexagon">
            <a:avLst/>
          </a:prstGeom>
        </p:spPr>
      </p:pic>
      <p:pic>
        <p:nvPicPr>
          <p:cNvPr id="47" name="Picture 4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95711" y="3461986"/>
            <a:ext cx="2229903" cy="1883203"/>
          </a:xfrm>
          <a:prstGeom prst="hexagon">
            <a:avLst/>
          </a:prstGeom>
        </p:spPr>
      </p:pic>
      <p:sp>
        <p:nvSpPr>
          <p:cNvPr id="50" name="TextBox 49">
            <a:extLst>
              <a:ext uri="{FF2B5EF4-FFF2-40B4-BE49-F238E27FC236}">
                <a16:creationId xmlns:a16="http://schemas.microsoft.com/office/drawing/2014/main" id="{F55E2B6C-8159-45F6-9C9C-A5904BEBB7BE}"/>
              </a:ext>
            </a:extLst>
          </p:cNvPr>
          <p:cNvSpPr txBox="1"/>
          <p:nvPr/>
        </p:nvSpPr>
        <p:spPr>
          <a:xfrm>
            <a:off x="5069477" y="314871"/>
            <a:ext cx="6406667" cy="5632311"/>
          </a:xfrm>
          <a:prstGeom prst="rect">
            <a:avLst/>
          </a:prstGeom>
          <a:noFill/>
        </p:spPr>
        <p:txBody>
          <a:bodyPr wrap="square" rtlCol="0">
            <a:spAutoFit/>
          </a:bodyPr>
          <a:lstStyle/>
          <a:p>
            <a:r>
              <a:rPr lang="en-US" sz="2000" dirty="0">
                <a:solidFill>
                  <a:schemeClr val="accent5">
                    <a:lumMod val="60000"/>
                    <a:lumOff val="40000"/>
                  </a:schemeClr>
                </a:solidFill>
              </a:rPr>
              <a:t> </a:t>
            </a:r>
            <a:r>
              <a:rPr lang="en-US" sz="2000" dirty="0" smtClean="0">
                <a:solidFill>
                  <a:schemeClr val="accent5">
                    <a:lumMod val="60000"/>
                    <a:lumOff val="40000"/>
                  </a:schemeClr>
                </a:solidFill>
              </a:rPr>
              <a:t>      </a:t>
            </a:r>
            <a:r>
              <a:rPr lang="vi-VN" sz="2000" dirty="0" smtClean="0">
                <a:solidFill>
                  <a:schemeClr val="accent5">
                    <a:lumMod val="60000"/>
                    <a:lumOff val="40000"/>
                  </a:schemeClr>
                </a:solidFill>
              </a:rPr>
              <a:t>Trong </a:t>
            </a:r>
            <a:r>
              <a:rPr lang="vi-VN" sz="2000" dirty="0">
                <a:solidFill>
                  <a:schemeClr val="accent5">
                    <a:lumMod val="60000"/>
                    <a:lumOff val="40000"/>
                  </a:schemeClr>
                </a:solidFill>
              </a:rPr>
              <a:t>thời đại công nghệ 4.0, việc sử dụng máy tính và các thiết bị điện tử đã trở thành một phần không thể thiếu trong đời sống hàng ngày của con người. Với sự phát triển của công nghệ, ngành sản xuất máy tính và thiết bị điện tử đang ngày càng tăng nhanh chóng, tạo ra nhu cầu quản lý và kiểm soát hàng hóa trong kho ngày càng lớn</a:t>
            </a:r>
            <a:r>
              <a:rPr lang="vi-VN" sz="2000" dirty="0" smtClean="0">
                <a:solidFill>
                  <a:schemeClr val="accent5">
                    <a:lumMod val="60000"/>
                    <a:lumOff val="40000"/>
                  </a:schemeClr>
                </a:solidFill>
              </a:rPr>
              <a:t>.</a:t>
            </a:r>
            <a:endParaRPr lang="en-US" sz="2000" dirty="0" smtClean="0">
              <a:solidFill>
                <a:schemeClr val="accent5">
                  <a:lumMod val="60000"/>
                  <a:lumOff val="40000"/>
                </a:schemeClr>
              </a:solidFill>
            </a:endParaRPr>
          </a:p>
          <a:p>
            <a:r>
              <a:rPr lang="en-US" sz="2000" dirty="0" smtClean="0">
                <a:solidFill>
                  <a:schemeClr val="accent5">
                    <a:lumMod val="60000"/>
                    <a:lumOff val="40000"/>
                  </a:schemeClr>
                </a:solidFill>
              </a:rPr>
              <a:t>       </a:t>
            </a:r>
            <a:r>
              <a:rPr lang="vi-VN" sz="2000" dirty="0" smtClean="0">
                <a:solidFill>
                  <a:schemeClr val="accent5">
                    <a:lumMod val="60000"/>
                    <a:lumOff val="40000"/>
                  </a:schemeClr>
                </a:solidFill>
              </a:rPr>
              <a:t>Đồ </a:t>
            </a:r>
            <a:r>
              <a:rPr lang="vi-VN" sz="2000" dirty="0">
                <a:solidFill>
                  <a:schemeClr val="accent5">
                    <a:lumMod val="60000"/>
                    <a:lumOff val="40000"/>
                  </a:schemeClr>
                </a:solidFill>
              </a:rPr>
              <a:t>án "Quản lý kho máy tính" tập trung vào việc thiết kế và xây dựng một hệ thống quản lý kho máy tính để giúp cho công ty quản lý sản phẩm trong kho một cách dễ dàng, nhanh chóng và hiệu quả hơn, đồng thời giảm thiểu sai sót trong quá trình quản lý. Đồ án này sử dụng các kỹ thuật lập trình và cơ sở dữ liệu để cung cấp một giải pháp hiệu quả cho việc quản lý kho máy tính. Ngoài ra, đồ án cũng có ý nghĩa đào tạo về các kỹ năng lập trình, quản lý dữ liệu, phân tích yêu cầu và thiết kế hệ thống, cũng như trau dồi kinh nghiệm làm việc trong một dự án lớn và phức tạp.</a:t>
            </a:r>
            <a:endParaRPr lang="en-US" sz="2000" dirty="0">
              <a:solidFill>
                <a:schemeClr val="accent5">
                  <a:lumMod val="60000"/>
                  <a:lumOff val="40000"/>
                </a:schemeClr>
              </a:solidFill>
            </a:endParaRPr>
          </a:p>
        </p:txBody>
      </p:sp>
      <p:sp>
        <p:nvSpPr>
          <p:cNvPr id="59" name="TextBox 58">
            <a:extLst>
              <a:ext uri="{FF2B5EF4-FFF2-40B4-BE49-F238E27FC236}">
                <a16:creationId xmlns:a16="http://schemas.microsoft.com/office/drawing/2014/main" id="{F8277931-17DD-4E20-A401-D94CDA58DA3E}"/>
              </a:ext>
            </a:extLst>
          </p:cNvPr>
          <p:cNvSpPr txBox="1"/>
          <p:nvPr/>
        </p:nvSpPr>
        <p:spPr>
          <a:xfrm>
            <a:off x="130373" y="28459"/>
            <a:ext cx="3990789" cy="523220"/>
          </a:xfrm>
          <a:prstGeom prst="rect">
            <a:avLst/>
          </a:prstGeom>
          <a:noFill/>
        </p:spPr>
        <p:txBody>
          <a:bodyPr wrap="square" rtlCol="0">
            <a:spAutoFit/>
          </a:bodyPr>
          <a:lstStyle/>
          <a:p>
            <a:r>
              <a:rPr lang="en-US" sz="2800" b="1" dirty="0" err="1" smtClean="0">
                <a:solidFill>
                  <a:srgbClr val="4FD0FF"/>
                </a:solidFill>
                <a:latin typeface="Times New Roman" panose="02020603050405020304" pitchFamily="18" charset="0"/>
                <a:cs typeface="Times New Roman" panose="02020603050405020304" pitchFamily="18" charset="0"/>
              </a:rPr>
              <a:t>Quản</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Lý</a:t>
            </a:r>
            <a:r>
              <a:rPr lang="en-US" sz="2800" b="1" dirty="0" smtClean="0">
                <a:solidFill>
                  <a:srgbClr val="4FD0FF"/>
                </a:solidFill>
                <a:latin typeface="Times New Roman" panose="02020603050405020304" pitchFamily="18" charset="0"/>
                <a:cs typeface="Times New Roman" panose="02020603050405020304" pitchFamily="18" charset="0"/>
              </a:rPr>
              <a:t> Kho </a:t>
            </a:r>
            <a:r>
              <a:rPr lang="en-US" sz="2800" b="1" dirty="0" err="1" smtClean="0">
                <a:solidFill>
                  <a:srgbClr val="4FD0FF"/>
                </a:solidFill>
                <a:latin typeface="Times New Roman" panose="02020603050405020304" pitchFamily="18" charset="0"/>
                <a:cs typeface="Times New Roman" panose="02020603050405020304" pitchFamily="18" charset="0"/>
              </a:rPr>
              <a:t>Máy</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Tính</a:t>
            </a:r>
            <a:endParaRPr lang="vi-VN" sz="2800" b="1" dirty="0">
              <a:solidFill>
                <a:srgbClr val="4FD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050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43"/>
                                        </p:tgtEl>
                                        <p:attrNameLst>
                                          <p:attrName>r</p:attrName>
                                        </p:attrNameLst>
                                      </p:cBhvr>
                                    </p:animRot>
                                    <p:animRot by="-240000">
                                      <p:cBhvr>
                                        <p:cTn id="13" dur="200" fill="hold">
                                          <p:stCondLst>
                                            <p:cond delay="200"/>
                                          </p:stCondLst>
                                        </p:cTn>
                                        <p:tgtEl>
                                          <p:spTgt spid="43"/>
                                        </p:tgtEl>
                                        <p:attrNameLst>
                                          <p:attrName>r</p:attrName>
                                        </p:attrNameLst>
                                      </p:cBhvr>
                                    </p:animRot>
                                    <p:animRot by="240000">
                                      <p:cBhvr>
                                        <p:cTn id="14" dur="200" fill="hold">
                                          <p:stCondLst>
                                            <p:cond delay="400"/>
                                          </p:stCondLst>
                                        </p:cTn>
                                        <p:tgtEl>
                                          <p:spTgt spid="43"/>
                                        </p:tgtEl>
                                        <p:attrNameLst>
                                          <p:attrName>r</p:attrName>
                                        </p:attrNameLst>
                                      </p:cBhvr>
                                    </p:animRot>
                                    <p:animRot by="-240000">
                                      <p:cBhvr>
                                        <p:cTn id="15" dur="200" fill="hold">
                                          <p:stCondLst>
                                            <p:cond delay="600"/>
                                          </p:stCondLst>
                                        </p:cTn>
                                        <p:tgtEl>
                                          <p:spTgt spid="43"/>
                                        </p:tgtEl>
                                        <p:attrNameLst>
                                          <p:attrName>r</p:attrName>
                                        </p:attrNameLst>
                                      </p:cBhvr>
                                    </p:animRot>
                                    <p:animRot by="120000">
                                      <p:cBhvr>
                                        <p:cTn id="16" dur="200" fill="hold">
                                          <p:stCondLst>
                                            <p:cond delay="800"/>
                                          </p:stCondLst>
                                        </p:cTn>
                                        <p:tgtEl>
                                          <p:spTgt spid="4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nodeType="clickEffect">
                                  <p:stCondLst>
                                    <p:cond delay="0"/>
                                  </p:stCondLst>
                                  <p:childTnLst>
                                    <p:animRot by="120000">
                                      <p:cBhvr>
                                        <p:cTn id="20" dur="100" fill="hold">
                                          <p:stCondLst>
                                            <p:cond delay="0"/>
                                          </p:stCondLst>
                                        </p:cTn>
                                        <p:tgtEl>
                                          <p:spTgt spid="47"/>
                                        </p:tgtEl>
                                        <p:attrNameLst>
                                          <p:attrName>r</p:attrName>
                                        </p:attrNameLst>
                                      </p:cBhvr>
                                    </p:animRot>
                                    <p:animRot by="-240000">
                                      <p:cBhvr>
                                        <p:cTn id="21" dur="200" fill="hold">
                                          <p:stCondLst>
                                            <p:cond delay="200"/>
                                          </p:stCondLst>
                                        </p:cTn>
                                        <p:tgtEl>
                                          <p:spTgt spid="47"/>
                                        </p:tgtEl>
                                        <p:attrNameLst>
                                          <p:attrName>r</p:attrName>
                                        </p:attrNameLst>
                                      </p:cBhvr>
                                    </p:animRot>
                                    <p:animRot by="240000">
                                      <p:cBhvr>
                                        <p:cTn id="22" dur="200" fill="hold">
                                          <p:stCondLst>
                                            <p:cond delay="400"/>
                                          </p:stCondLst>
                                        </p:cTn>
                                        <p:tgtEl>
                                          <p:spTgt spid="47"/>
                                        </p:tgtEl>
                                        <p:attrNameLst>
                                          <p:attrName>r</p:attrName>
                                        </p:attrNameLst>
                                      </p:cBhvr>
                                    </p:animRot>
                                    <p:animRot by="-240000">
                                      <p:cBhvr>
                                        <p:cTn id="23" dur="200" fill="hold">
                                          <p:stCondLst>
                                            <p:cond delay="600"/>
                                          </p:stCondLst>
                                        </p:cTn>
                                        <p:tgtEl>
                                          <p:spTgt spid="47"/>
                                        </p:tgtEl>
                                        <p:attrNameLst>
                                          <p:attrName>r</p:attrName>
                                        </p:attrNameLst>
                                      </p:cBhvr>
                                    </p:animRot>
                                    <p:animRot by="120000">
                                      <p:cBhvr>
                                        <p:cTn id="24" dur="200" fill="hold">
                                          <p:stCondLst>
                                            <p:cond delay="800"/>
                                          </p:stCondLst>
                                        </p:cTn>
                                        <p:tgtEl>
                                          <p:spTgt spid="4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nodeType="clickEffect">
                                  <p:stCondLst>
                                    <p:cond delay="0"/>
                                  </p:stCondLst>
                                  <p:childTnLst>
                                    <p:animRot by="120000">
                                      <p:cBhvr>
                                        <p:cTn id="28" dur="100" fill="hold">
                                          <p:stCondLst>
                                            <p:cond delay="0"/>
                                          </p:stCondLst>
                                        </p:cTn>
                                        <p:tgtEl>
                                          <p:spTgt spid="3"/>
                                        </p:tgtEl>
                                        <p:attrNameLst>
                                          <p:attrName>r</p:attrName>
                                        </p:attrNameLst>
                                      </p:cBhvr>
                                    </p:animRot>
                                    <p:animRot by="-240000">
                                      <p:cBhvr>
                                        <p:cTn id="29" dur="200" fill="hold">
                                          <p:stCondLst>
                                            <p:cond delay="200"/>
                                          </p:stCondLst>
                                        </p:cTn>
                                        <p:tgtEl>
                                          <p:spTgt spid="3"/>
                                        </p:tgtEl>
                                        <p:attrNameLst>
                                          <p:attrName>r</p:attrName>
                                        </p:attrNameLst>
                                      </p:cBhvr>
                                    </p:animRot>
                                    <p:animRot by="240000">
                                      <p:cBhvr>
                                        <p:cTn id="30" dur="200" fill="hold">
                                          <p:stCondLst>
                                            <p:cond delay="400"/>
                                          </p:stCondLst>
                                        </p:cTn>
                                        <p:tgtEl>
                                          <p:spTgt spid="3"/>
                                        </p:tgtEl>
                                        <p:attrNameLst>
                                          <p:attrName>r</p:attrName>
                                        </p:attrNameLst>
                                      </p:cBhvr>
                                    </p:animRot>
                                    <p:animRot by="-240000">
                                      <p:cBhvr>
                                        <p:cTn id="31" dur="200" fill="hold">
                                          <p:stCondLst>
                                            <p:cond delay="600"/>
                                          </p:stCondLst>
                                        </p:cTn>
                                        <p:tgtEl>
                                          <p:spTgt spid="3"/>
                                        </p:tgtEl>
                                        <p:attrNameLst>
                                          <p:attrName>r</p:attrName>
                                        </p:attrNameLst>
                                      </p:cBhvr>
                                    </p:animRot>
                                    <p:animRot by="120000">
                                      <p:cBhvr>
                                        <p:cTn id="32" dur="200" fill="hold">
                                          <p:stCondLst>
                                            <p:cond delay="800"/>
                                          </p:stCondLst>
                                        </p:cTn>
                                        <p:tgtEl>
                                          <p:spTgt spid="3"/>
                                        </p:tgtEl>
                                        <p:attrNameLst>
                                          <p:attrName>r</p:attrName>
                                        </p:attrNameLst>
                                      </p:cBhvr>
                                    </p:animRot>
                                  </p:childTnLst>
                                </p:cTn>
                              </p:par>
                              <p:par>
                                <p:cTn id="33" presetID="1" presetClass="entr" presetSubtype="0" fill="hold" grpId="0" nodeType="withEffect">
                                  <p:stCondLst>
                                    <p:cond delay="1200"/>
                                  </p:stCondLst>
                                  <p:iterate type="lt">
                                    <p:tmAbs val="80"/>
                                  </p:iterate>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1100"/>
                                  </p:stCondLst>
                                  <p:iterate type="lt">
                                    <p:tmAbs val="80"/>
                                  </p:iterate>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50"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sp>
        <p:nvSpPr>
          <p:cNvPr id="18" name="Rectangle 17">
            <a:extLst>
              <a:ext uri="{FF2B5EF4-FFF2-40B4-BE49-F238E27FC236}">
                <a16:creationId xmlns:a16="http://schemas.microsoft.com/office/drawing/2014/main" id="{45D4EA84-BA88-477B-BE1F-7F6976FF654D}"/>
              </a:ext>
            </a:extLst>
          </p:cNvPr>
          <p:cNvSpPr/>
          <p:nvPr/>
        </p:nvSpPr>
        <p:spPr>
          <a:xfrm>
            <a:off x="0" y="0"/>
            <a:ext cx="12192000" cy="6281679"/>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extLst>
              <a:ext uri="{FF2B5EF4-FFF2-40B4-BE49-F238E27FC236}">
                <a16:creationId xmlns:a16="http://schemas.microsoft.com/office/drawing/2014/main" id="{18B1407D-E873-47F1-896B-A04D366DAA0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41476" b="53812" l="46607" r="54189"/>
                    </a14:imgEffect>
                  </a14:imgLayer>
                </a14:imgProps>
              </a:ext>
            </a:extLst>
          </a:blip>
          <a:srcRect l="45659" t="39934" r="44863" b="44646"/>
          <a:stretch/>
        </p:blipFill>
        <p:spPr>
          <a:xfrm>
            <a:off x="5460371" y="2191965"/>
            <a:ext cx="1851483" cy="1694393"/>
          </a:xfrm>
          <a:prstGeom prst="rect">
            <a:avLst/>
          </a:prstGeom>
        </p:spPr>
      </p:pic>
      <p:pic>
        <p:nvPicPr>
          <p:cNvPr id="20" name="Picture 19">
            <a:hlinkClick r:id="rId15" action="ppaction://hlinksldjump"/>
            <a:extLst>
              <a:ext uri="{FF2B5EF4-FFF2-40B4-BE49-F238E27FC236}">
                <a16:creationId xmlns:a16="http://schemas.microsoft.com/office/drawing/2014/main" id="{EFAD8F0C-51DA-4892-BE00-2E1BF9310925}"/>
              </a:ext>
            </a:extLst>
          </p:cNvPr>
          <p:cNvPicPr>
            <a:picLocks noChangeAspect="1"/>
          </p:cNvPicPr>
          <p:nvPr/>
        </p:nvPicPr>
        <p:blipFill rotWithShape="1">
          <a:blip r:embed="rId16"/>
          <a:srcRect l="91385" b="95720"/>
          <a:stretch/>
        </p:blipFill>
        <p:spPr>
          <a:xfrm>
            <a:off x="10695419" y="10792"/>
            <a:ext cx="1496562" cy="418186"/>
          </a:xfrm>
          <a:prstGeom prst="rect">
            <a:avLst/>
          </a:prstGeom>
        </p:spPr>
      </p:pic>
    </p:spTree>
    <p:extLst>
      <p:ext uri="{BB962C8B-B14F-4D97-AF65-F5344CB8AC3E}">
        <p14:creationId xmlns:p14="http://schemas.microsoft.com/office/powerpoint/2010/main" val="18689512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sp>
        <p:nvSpPr>
          <p:cNvPr id="18" name="Rectangle 17">
            <a:extLst>
              <a:ext uri="{FF2B5EF4-FFF2-40B4-BE49-F238E27FC236}">
                <a16:creationId xmlns:a16="http://schemas.microsoft.com/office/drawing/2014/main" id="{45D4EA84-BA88-477B-BE1F-7F6976FF654D}"/>
              </a:ext>
            </a:extLst>
          </p:cNvPr>
          <p:cNvSpPr/>
          <p:nvPr/>
        </p:nvSpPr>
        <p:spPr>
          <a:xfrm>
            <a:off x="0" y="0"/>
            <a:ext cx="12192000" cy="6281679"/>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extLst>
              <a:ext uri="{FF2B5EF4-FFF2-40B4-BE49-F238E27FC236}">
                <a16:creationId xmlns:a16="http://schemas.microsoft.com/office/drawing/2014/main" id="{18B1407D-E873-47F1-896B-A04D366DAA0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41476" b="53812" l="46607" r="54189"/>
                    </a14:imgEffect>
                  </a14:imgLayer>
                </a14:imgProps>
              </a:ext>
            </a:extLst>
          </a:blip>
          <a:srcRect l="45659" t="39934" r="44863" b="44646"/>
          <a:stretch/>
        </p:blipFill>
        <p:spPr>
          <a:xfrm>
            <a:off x="5460371" y="1436895"/>
            <a:ext cx="1851483" cy="1694393"/>
          </a:xfrm>
          <a:prstGeom prst="rect">
            <a:avLst/>
          </a:prstGeom>
        </p:spPr>
      </p:pic>
      <p:pic>
        <p:nvPicPr>
          <p:cNvPr id="20" name="Picture 19">
            <a:hlinkClick r:id="rId15" action="ppaction://hlinksldjump"/>
            <a:extLst>
              <a:ext uri="{FF2B5EF4-FFF2-40B4-BE49-F238E27FC236}">
                <a16:creationId xmlns:a16="http://schemas.microsoft.com/office/drawing/2014/main" id="{EFAD8F0C-51DA-4892-BE00-2E1BF9310925}"/>
              </a:ext>
            </a:extLst>
          </p:cNvPr>
          <p:cNvPicPr>
            <a:picLocks noChangeAspect="1"/>
          </p:cNvPicPr>
          <p:nvPr/>
        </p:nvPicPr>
        <p:blipFill rotWithShape="1">
          <a:blip r:embed="rId16"/>
          <a:srcRect l="91385" b="95720"/>
          <a:stretch/>
        </p:blipFill>
        <p:spPr>
          <a:xfrm>
            <a:off x="10695419" y="10792"/>
            <a:ext cx="1496562" cy="418186"/>
          </a:xfrm>
          <a:prstGeom prst="rect">
            <a:avLst/>
          </a:prstGeom>
        </p:spPr>
      </p:pic>
      <p:sp>
        <p:nvSpPr>
          <p:cNvPr id="21" name="TextBox 20">
            <a:extLst>
              <a:ext uri="{FF2B5EF4-FFF2-40B4-BE49-F238E27FC236}">
                <a16:creationId xmlns:a16="http://schemas.microsoft.com/office/drawing/2014/main" id="{77F42FD6-7998-46BC-A11E-BEE240076A32}"/>
              </a:ext>
            </a:extLst>
          </p:cNvPr>
          <p:cNvSpPr txBox="1"/>
          <p:nvPr/>
        </p:nvSpPr>
        <p:spPr>
          <a:xfrm>
            <a:off x="3459238" y="3174679"/>
            <a:ext cx="5850342" cy="707886"/>
          </a:xfrm>
          <a:prstGeom prst="rect">
            <a:avLst/>
          </a:prstGeom>
          <a:noFill/>
        </p:spPr>
        <p:txBody>
          <a:bodyPr wrap="square" rtlCol="0">
            <a:spAutoFit/>
          </a:bodyPr>
          <a:lstStyle/>
          <a:p>
            <a:pPr algn="ctr"/>
            <a:r>
              <a:rPr lang="en-US" sz="4000" b="1">
                <a:solidFill>
                  <a:schemeClr val="bg1"/>
                </a:solidFill>
              </a:rPr>
              <a:t>Nội dung bài học</a:t>
            </a:r>
            <a:endParaRPr lang="vi-VN" sz="4000" b="1">
              <a:solidFill>
                <a:schemeClr val="bg1"/>
              </a:solidFill>
            </a:endParaRPr>
          </a:p>
        </p:txBody>
      </p:sp>
    </p:spTree>
    <p:extLst>
      <p:ext uri="{BB962C8B-B14F-4D97-AF65-F5344CB8AC3E}">
        <p14:creationId xmlns:p14="http://schemas.microsoft.com/office/powerpoint/2010/main" val="70128361"/>
      </p:ext>
    </p:extLst>
  </p:cSld>
  <p:clrMapOvr>
    <a:masterClrMapping/>
  </p:clrMapOvr>
  <mc:AlternateContent xmlns:mc="http://schemas.openxmlformats.org/markup-compatibility/2006">
    <mc:Choice xmlns=""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sp>
        <p:nvSpPr>
          <p:cNvPr id="63" name="Rectangle: Rounded Corners 62">
            <a:extLst>
              <a:ext uri="{FF2B5EF4-FFF2-40B4-BE49-F238E27FC236}">
                <a16:creationId xmlns:a16="http://schemas.microsoft.com/office/drawing/2014/main" id="{DD316D08-B02E-449B-86DA-AEA9D2FF178F}"/>
              </a:ext>
            </a:extLst>
          </p:cNvPr>
          <p:cNvSpPr/>
          <p:nvPr/>
        </p:nvSpPr>
        <p:spPr>
          <a:xfrm>
            <a:off x="832810" y="3295633"/>
            <a:ext cx="11359189" cy="2992613"/>
          </a:xfrm>
          <a:prstGeom prst="roundRect">
            <a:avLst>
              <a:gd name="adj" fmla="val 0"/>
            </a:avLst>
          </a:prstGeom>
          <a:solidFill>
            <a:srgbClr val="26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E776D39A-2659-4411-8F9B-BDFE31ABEB39}"/>
              </a:ext>
            </a:extLst>
          </p:cNvPr>
          <p:cNvSpPr/>
          <p:nvPr/>
        </p:nvSpPr>
        <p:spPr>
          <a:xfrm>
            <a:off x="0" y="-18971"/>
            <a:ext cx="863970"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hlinkClick r:id="rId15" action="ppaction://hlinksldjump"/>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sp>
        <p:nvSpPr>
          <p:cNvPr id="92" name="Rectangle 91">
            <a:extLst>
              <a:ext uri="{FF2B5EF4-FFF2-40B4-BE49-F238E27FC236}">
                <a16:creationId xmlns:a16="http://schemas.microsoft.com/office/drawing/2014/main" id="{0AE53719-8FB1-43A1-8AE9-9D5FC835016E}"/>
              </a:ext>
            </a:extLst>
          </p:cNvPr>
          <p:cNvSpPr/>
          <p:nvPr/>
        </p:nvSpPr>
        <p:spPr>
          <a:xfrm rot="5400000">
            <a:off x="5858498" y="-5858499"/>
            <a:ext cx="468431" cy="1218542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133122" y="21023"/>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402483" y="33740"/>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0" name="Group 29">
            <a:extLst>
              <a:ext uri="{FF2B5EF4-FFF2-40B4-BE49-F238E27FC236}">
                <a16:creationId xmlns:a16="http://schemas.microsoft.com/office/drawing/2014/main" id="{83BB0960-2E90-4EA9-9363-83CF2F1E6DC3}"/>
              </a:ext>
            </a:extLst>
          </p:cNvPr>
          <p:cNvGrpSpPr/>
          <p:nvPr/>
        </p:nvGrpSpPr>
        <p:grpSpPr>
          <a:xfrm>
            <a:off x="1619779" y="3451820"/>
            <a:ext cx="2141117" cy="2649267"/>
            <a:chOff x="1674118" y="3462615"/>
            <a:chExt cx="2141117" cy="2649267"/>
          </a:xfrm>
        </p:grpSpPr>
        <p:sp>
          <p:nvSpPr>
            <p:cNvPr id="64" name="Rectangle: Rounded Corners 63">
              <a:extLst>
                <a:ext uri="{FF2B5EF4-FFF2-40B4-BE49-F238E27FC236}">
                  <a16:creationId xmlns:a16="http://schemas.microsoft.com/office/drawing/2014/main" id="{EA154E26-50BD-4B8C-9A76-43FE6646D245}"/>
                </a:ext>
              </a:extLst>
            </p:cNvPr>
            <p:cNvSpPr/>
            <p:nvPr/>
          </p:nvSpPr>
          <p:spPr>
            <a:xfrm>
              <a:off x="1711743"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4" name="Picture 43">
              <a:extLst>
                <a:ext uri="{FF2B5EF4-FFF2-40B4-BE49-F238E27FC236}">
                  <a16:creationId xmlns:a16="http://schemas.microsoft.com/office/drawing/2014/main" id="{9267E2CF-F646-45B3-94CA-AC8DF70900E4}"/>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1769955" y="4841841"/>
              <a:ext cx="731846" cy="279283"/>
            </a:xfrm>
            <a:prstGeom prst="rect">
              <a:avLst/>
            </a:prstGeom>
          </p:spPr>
        </p:pic>
        <p:sp>
          <p:nvSpPr>
            <p:cNvPr id="20" name="TextBox 19">
              <a:extLst>
                <a:ext uri="{FF2B5EF4-FFF2-40B4-BE49-F238E27FC236}">
                  <a16:creationId xmlns:a16="http://schemas.microsoft.com/office/drawing/2014/main" id="{489D7CA0-E202-479C-A24A-30E5FF7AD691}"/>
                </a:ext>
              </a:extLst>
            </p:cNvPr>
            <p:cNvSpPr txBox="1"/>
            <p:nvPr/>
          </p:nvSpPr>
          <p:spPr>
            <a:xfrm>
              <a:off x="1714221" y="5077182"/>
              <a:ext cx="2017364" cy="369332"/>
            </a:xfrm>
            <a:prstGeom prst="rect">
              <a:avLst/>
            </a:prstGeom>
            <a:noFill/>
          </p:spPr>
          <p:txBody>
            <a:bodyPr wrap="square" rtlCol="0">
              <a:spAutoFit/>
            </a:bodyPr>
            <a:lstStyle/>
            <a:p>
              <a:r>
                <a:rPr lang="en-US" dirty="0" err="1" smtClean="0">
                  <a:solidFill>
                    <a:srgbClr val="F7F7F7"/>
                  </a:solidFill>
                  <a:latin typeface="Times New Roman" panose="02020603050405020304" pitchFamily="18" charset="0"/>
                  <a:cs typeface="Times New Roman" panose="02020603050405020304" pitchFamily="18" charset="0"/>
                </a:rPr>
                <a:t>Phát</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Biểu</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Bài</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Toán</a:t>
              </a:r>
              <a:endParaRPr lang="vi-VN" dirty="0">
                <a:solidFill>
                  <a:srgbClr val="F7F7F7"/>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2F90012-1542-410F-8BE5-9AF420DCCF50}"/>
                </a:ext>
              </a:extLst>
            </p:cNvPr>
            <p:cNvSpPr txBox="1"/>
            <p:nvPr/>
          </p:nvSpPr>
          <p:spPr>
            <a:xfrm>
              <a:off x="1674118" y="4554971"/>
              <a:ext cx="1692752" cy="461665"/>
            </a:xfrm>
            <a:prstGeom prst="rect">
              <a:avLst/>
            </a:prstGeom>
            <a:noFill/>
          </p:spPr>
          <p:txBody>
            <a:bodyPr wrap="square" rtlCol="0">
              <a:spAutoFit/>
            </a:bodyPr>
            <a:lstStyle/>
            <a:p>
              <a:r>
                <a:rPr lang="en-US" sz="2400" dirty="0" err="1">
                  <a:solidFill>
                    <a:srgbClr val="F7F7F7"/>
                  </a:solidFill>
                  <a:latin typeface="Times New Roman" panose="02020603050405020304" pitchFamily="18" charset="0"/>
                  <a:cs typeface="Times New Roman" panose="02020603050405020304" pitchFamily="18" charset="0"/>
                </a:rPr>
                <a:t>Nội</a:t>
              </a:r>
              <a:r>
                <a:rPr lang="en-US" sz="2400" dirty="0">
                  <a:solidFill>
                    <a:srgbClr val="F7F7F7"/>
                  </a:solidFill>
                  <a:latin typeface="Times New Roman" panose="02020603050405020304" pitchFamily="18" charset="0"/>
                  <a:cs typeface="Times New Roman" panose="02020603050405020304" pitchFamily="18" charset="0"/>
                </a:rPr>
                <a:t> dung 1</a:t>
              </a:r>
              <a:endParaRPr lang="vi-VN" sz="2400" dirty="0">
                <a:solidFill>
                  <a:srgbClr val="F7F7F7"/>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A8A9B4A3-3DA0-47C4-8AFC-2079301E7DC4}"/>
              </a:ext>
            </a:extLst>
          </p:cNvPr>
          <p:cNvGrpSpPr/>
          <p:nvPr/>
        </p:nvGrpSpPr>
        <p:grpSpPr>
          <a:xfrm>
            <a:off x="4016882" y="3457122"/>
            <a:ext cx="2188502" cy="2649267"/>
            <a:chOff x="4016882" y="3457122"/>
            <a:chExt cx="2188502" cy="2649267"/>
          </a:xfrm>
        </p:grpSpPr>
        <p:sp>
          <p:nvSpPr>
            <p:cNvPr id="41" name="Rectangle: Rounded Corners 40">
              <a:extLst>
                <a:ext uri="{FF2B5EF4-FFF2-40B4-BE49-F238E27FC236}">
                  <a16:creationId xmlns:a16="http://schemas.microsoft.com/office/drawing/2014/main" id="{D7DAE3A6-C772-4E15-BE8F-CF5A036AE695}"/>
                </a:ext>
              </a:extLst>
            </p:cNvPr>
            <p:cNvSpPr/>
            <p:nvPr/>
          </p:nvSpPr>
          <p:spPr>
            <a:xfrm>
              <a:off x="4076346" y="3457122"/>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extBox 48">
              <a:extLst>
                <a:ext uri="{FF2B5EF4-FFF2-40B4-BE49-F238E27FC236}">
                  <a16:creationId xmlns:a16="http://schemas.microsoft.com/office/drawing/2014/main" id="{1280BCAB-19BD-454C-BF5D-92FD49E9D0BD}"/>
                </a:ext>
              </a:extLst>
            </p:cNvPr>
            <p:cNvSpPr txBox="1"/>
            <p:nvPr/>
          </p:nvSpPr>
          <p:spPr>
            <a:xfrm>
              <a:off x="4071393" y="5097165"/>
              <a:ext cx="2133991" cy="923330"/>
            </a:xfrm>
            <a:prstGeom prst="rect">
              <a:avLst/>
            </a:prstGeom>
            <a:noFill/>
          </p:spPr>
          <p:txBody>
            <a:bodyPr wrap="square" rtlCol="0">
              <a:spAutoFit/>
            </a:bodyPr>
            <a:lstStyle/>
            <a:p>
              <a:r>
                <a:rPr lang="en-US" dirty="0" err="1" smtClean="0">
                  <a:solidFill>
                    <a:srgbClr val="F7F7F7"/>
                  </a:solidFill>
                  <a:latin typeface="Times New Roman" panose="02020603050405020304" pitchFamily="18" charset="0"/>
                  <a:cs typeface="Times New Roman" panose="02020603050405020304" pitchFamily="18" charset="0"/>
                </a:rPr>
                <a:t>Xác</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Định</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Các</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Lớp</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Của</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Bài</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Toán</a:t>
              </a:r>
              <a:r>
                <a:rPr lang="en-US" dirty="0" smtClean="0">
                  <a:solidFill>
                    <a:srgbClr val="F7F7F7"/>
                  </a:solidFill>
                  <a:latin typeface="Times New Roman" panose="02020603050405020304" pitchFamily="18" charset="0"/>
                  <a:cs typeface="Times New Roman" panose="02020603050405020304" pitchFamily="18" charset="0"/>
                </a:rPr>
                <a:t> &amp; </a:t>
              </a:r>
              <a:r>
                <a:rPr lang="en-US" dirty="0" err="1" smtClean="0">
                  <a:solidFill>
                    <a:srgbClr val="F7F7F7"/>
                  </a:solidFill>
                  <a:latin typeface="Times New Roman" panose="02020603050405020304" pitchFamily="18" charset="0"/>
                  <a:cs typeface="Times New Roman" panose="02020603050405020304" pitchFamily="18" charset="0"/>
                </a:rPr>
                <a:t>Cài</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Đặt</a:t>
              </a:r>
              <a:endParaRPr lang="vi-VN" dirty="0">
                <a:solidFill>
                  <a:srgbClr val="F7F7F7"/>
                </a:solidFill>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1D56D60D-8391-4EFE-BD39-FF5F96A9AA65}"/>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4071393" y="4831046"/>
              <a:ext cx="731846" cy="279283"/>
            </a:xfrm>
            <a:prstGeom prst="rect">
              <a:avLst/>
            </a:prstGeom>
          </p:spPr>
        </p:pic>
        <p:sp>
          <p:nvSpPr>
            <p:cNvPr id="69" name="TextBox 68">
              <a:extLst>
                <a:ext uri="{FF2B5EF4-FFF2-40B4-BE49-F238E27FC236}">
                  <a16:creationId xmlns:a16="http://schemas.microsoft.com/office/drawing/2014/main" id="{B0D0B6AC-C1C2-4780-93D3-2D0D1EE0B4B6}"/>
                </a:ext>
              </a:extLst>
            </p:cNvPr>
            <p:cNvSpPr txBox="1"/>
            <p:nvPr/>
          </p:nvSpPr>
          <p:spPr>
            <a:xfrm>
              <a:off x="4016882" y="4549283"/>
              <a:ext cx="1692752" cy="461665"/>
            </a:xfrm>
            <a:prstGeom prst="rect">
              <a:avLst/>
            </a:prstGeom>
            <a:noFill/>
          </p:spPr>
          <p:txBody>
            <a:bodyPr wrap="square" rtlCol="0">
              <a:spAutoFit/>
            </a:bodyPr>
            <a:lstStyle/>
            <a:p>
              <a:r>
                <a:rPr lang="en-US" sz="2400" dirty="0" err="1">
                  <a:solidFill>
                    <a:srgbClr val="F7F7F7"/>
                  </a:solidFill>
                  <a:latin typeface="Times New Roman" panose="02020603050405020304" pitchFamily="18" charset="0"/>
                  <a:cs typeface="Times New Roman" panose="02020603050405020304" pitchFamily="18" charset="0"/>
                </a:rPr>
                <a:t>Nội</a:t>
              </a:r>
              <a:r>
                <a:rPr lang="en-US" sz="2400" dirty="0">
                  <a:solidFill>
                    <a:srgbClr val="F7F7F7"/>
                  </a:solidFill>
                  <a:latin typeface="Times New Roman" panose="02020603050405020304" pitchFamily="18" charset="0"/>
                  <a:cs typeface="Times New Roman" panose="02020603050405020304" pitchFamily="18" charset="0"/>
                </a:rPr>
                <a:t> dung 2</a:t>
              </a:r>
              <a:endParaRPr lang="vi-VN" sz="2400" dirty="0">
                <a:solidFill>
                  <a:srgbClr val="F7F7F7"/>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E591E031-2C85-4DC5-B538-CFAEF4F6A3E0}"/>
              </a:ext>
            </a:extLst>
          </p:cNvPr>
          <p:cNvGrpSpPr/>
          <p:nvPr/>
        </p:nvGrpSpPr>
        <p:grpSpPr>
          <a:xfrm>
            <a:off x="6432069" y="3462615"/>
            <a:ext cx="2112372" cy="2649267"/>
            <a:chOff x="6432069" y="3462615"/>
            <a:chExt cx="2112372" cy="2649267"/>
          </a:xfrm>
        </p:grpSpPr>
        <p:sp>
          <p:nvSpPr>
            <p:cNvPr id="42" name="Rectangle: Rounded Corners 41">
              <a:extLst>
                <a:ext uri="{FF2B5EF4-FFF2-40B4-BE49-F238E27FC236}">
                  <a16:creationId xmlns:a16="http://schemas.microsoft.com/office/drawing/2014/main" id="{F44B4127-ADD4-4C21-89CC-8FBCEA861C2C}"/>
                </a:ext>
              </a:extLst>
            </p:cNvPr>
            <p:cNvSpPr/>
            <p:nvPr/>
          </p:nvSpPr>
          <p:spPr>
            <a:xfrm>
              <a:off x="6440949"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extBox 49">
              <a:extLst>
                <a:ext uri="{FF2B5EF4-FFF2-40B4-BE49-F238E27FC236}">
                  <a16:creationId xmlns:a16="http://schemas.microsoft.com/office/drawing/2014/main" id="{BDAC5561-A5C2-4501-A879-630D82A3F55E}"/>
                </a:ext>
              </a:extLst>
            </p:cNvPr>
            <p:cNvSpPr txBox="1"/>
            <p:nvPr/>
          </p:nvSpPr>
          <p:spPr>
            <a:xfrm>
              <a:off x="6441425" y="5104729"/>
              <a:ext cx="2103016" cy="369332"/>
            </a:xfrm>
            <a:prstGeom prst="rect">
              <a:avLst/>
            </a:prstGeom>
            <a:noFill/>
          </p:spPr>
          <p:txBody>
            <a:bodyPr wrap="square" rtlCol="0">
              <a:spAutoFit/>
            </a:bodyPr>
            <a:lstStyle/>
            <a:p>
              <a:r>
                <a:rPr lang="en-US" dirty="0" err="1" smtClean="0">
                  <a:solidFill>
                    <a:srgbClr val="F7F7F7"/>
                  </a:solidFill>
                  <a:latin typeface="Times New Roman" panose="02020603050405020304" pitchFamily="18" charset="0"/>
                  <a:cs typeface="Times New Roman" panose="02020603050405020304" pitchFamily="18" charset="0"/>
                </a:rPr>
                <a:t>Yêu</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Cầu</a:t>
              </a:r>
              <a:r>
                <a:rPr lang="en-US" dirty="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Hệ</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Thống</a:t>
              </a:r>
              <a:endParaRPr lang="vi-VN" dirty="0">
                <a:solidFill>
                  <a:srgbClr val="F7F7F7"/>
                </a:solidFill>
                <a:latin typeface="Times New Roman" panose="02020603050405020304" pitchFamily="18" charset="0"/>
                <a:cs typeface="Times New Roman" panose="02020603050405020304" pitchFamily="18" charset="0"/>
              </a:endParaRPr>
            </a:p>
          </p:txBody>
        </p:sp>
        <p:pic>
          <p:nvPicPr>
            <p:cNvPr id="53" name="Picture 52">
              <a:extLst>
                <a:ext uri="{FF2B5EF4-FFF2-40B4-BE49-F238E27FC236}">
                  <a16:creationId xmlns:a16="http://schemas.microsoft.com/office/drawing/2014/main" id="{F64AFFA3-15C1-4D1A-9BF3-9DA229BA2787}"/>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6469100" y="4915703"/>
              <a:ext cx="731846" cy="279283"/>
            </a:xfrm>
            <a:prstGeom prst="rect">
              <a:avLst/>
            </a:prstGeom>
          </p:spPr>
        </p:pic>
        <p:sp>
          <p:nvSpPr>
            <p:cNvPr id="70" name="TextBox 69">
              <a:extLst>
                <a:ext uri="{FF2B5EF4-FFF2-40B4-BE49-F238E27FC236}">
                  <a16:creationId xmlns:a16="http://schemas.microsoft.com/office/drawing/2014/main" id="{0ADA74EE-D06D-4D99-A2D6-4B2E0F5A016E}"/>
                </a:ext>
              </a:extLst>
            </p:cNvPr>
            <p:cNvSpPr txBox="1"/>
            <p:nvPr/>
          </p:nvSpPr>
          <p:spPr>
            <a:xfrm>
              <a:off x="6432069" y="4546174"/>
              <a:ext cx="1692752" cy="461665"/>
            </a:xfrm>
            <a:prstGeom prst="rect">
              <a:avLst/>
            </a:prstGeom>
            <a:noFill/>
          </p:spPr>
          <p:txBody>
            <a:bodyPr wrap="square" rtlCol="0">
              <a:spAutoFit/>
            </a:bodyPr>
            <a:lstStyle/>
            <a:p>
              <a:r>
                <a:rPr lang="en-US" sz="2400" dirty="0" err="1">
                  <a:solidFill>
                    <a:srgbClr val="F7F7F7"/>
                  </a:solidFill>
                  <a:latin typeface="Times New Roman" panose="02020603050405020304" pitchFamily="18" charset="0"/>
                  <a:cs typeface="Times New Roman" panose="02020603050405020304" pitchFamily="18" charset="0"/>
                </a:rPr>
                <a:t>Nội</a:t>
              </a:r>
              <a:r>
                <a:rPr lang="en-US" sz="2400" dirty="0">
                  <a:solidFill>
                    <a:srgbClr val="F7F7F7"/>
                  </a:solidFill>
                  <a:latin typeface="Times New Roman" panose="02020603050405020304" pitchFamily="18" charset="0"/>
                  <a:cs typeface="Times New Roman" panose="02020603050405020304" pitchFamily="18" charset="0"/>
                </a:rPr>
                <a:t> dung 3</a:t>
              </a:r>
              <a:endParaRPr lang="vi-VN" sz="2400" dirty="0">
                <a:solidFill>
                  <a:srgbClr val="F7F7F7"/>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CFB6446B-5C42-4D62-833D-9D25E0B5E8BF}"/>
              </a:ext>
            </a:extLst>
          </p:cNvPr>
          <p:cNvGrpSpPr/>
          <p:nvPr/>
        </p:nvGrpSpPr>
        <p:grpSpPr>
          <a:xfrm>
            <a:off x="8780006" y="3462615"/>
            <a:ext cx="2123913" cy="2649267"/>
            <a:chOff x="8780006" y="3462615"/>
            <a:chExt cx="2123913" cy="2649267"/>
          </a:xfrm>
        </p:grpSpPr>
        <p:sp>
          <p:nvSpPr>
            <p:cNvPr id="43" name="Rectangle: Rounded Corners 42">
              <a:extLst>
                <a:ext uri="{FF2B5EF4-FFF2-40B4-BE49-F238E27FC236}">
                  <a16:creationId xmlns:a16="http://schemas.microsoft.com/office/drawing/2014/main" id="{7E8455E4-A029-4425-8909-BDF2EE69194B}"/>
                </a:ext>
              </a:extLst>
            </p:cNvPr>
            <p:cNvSpPr/>
            <p:nvPr/>
          </p:nvSpPr>
          <p:spPr>
            <a:xfrm>
              <a:off x="8800427"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extBox 50">
              <a:extLst>
                <a:ext uri="{FF2B5EF4-FFF2-40B4-BE49-F238E27FC236}">
                  <a16:creationId xmlns:a16="http://schemas.microsoft.com/office/drawing/2014/main" id="{53B76A8A-0241-43D8-9F21-DF1AEC25B029}"/>
                </a:ext>
              </a:extLst>
            </p:cNvPr>
            <p:cNvSpPr txBox="1"/>
            <p:nvPr/>
          </p:nvSpPr>
          <p:spPr>
            <a:xfrm>
              <a:off x="8843866" y="5077050"/>
              <a:ext cx="2060053" cy="369332"/>
            </a:xfrm>
            <a:prstGeom prst="rect">
              <a:avLst/>
            </a:prstGeom>
            <a:noFill/>
          </p:spPr>
          <p:txBody>
            <a:bodyPr wrap="square" rtlCol="0">
              <a:spAutoFit/>
            </a:bodyPr>
            <a:lstStyle/>
            <a:p>
              <a:r>
                <a:rPr lang="en-US" dirty="0" err="1" smtClean="0">
                  <a:solidFill>
                    <a:srgbClr val="F7F7F7"/>
                  </a:solidFill>
                  <a:latin typeface="Times New Roman" panose="02020603050405020304" pitchFamily="18" charset="0"/>
                  <a:cs typeface="Times New Roman" panose="02020603050405020304" pitchFamily="18" charset="0"/>
                </a:rPr>
                <a:t>Kết</a:t>
              </a:r>
              <a:r>
                <a:rPr lang="en-US" dirty="0" smtClean="0">
                  <a:solidFill>
                    <a:srgbClr val="F7F7F7"/>
                  </a:solidFill>
                  <a:latin typeface="Times New Roman" panose="02020603050405020304" pitchFamily="18" charset="0"/>
                  <a:cs typeface="Times New Roman" panose="02020603050405020304" pitchFamily="18" charset="0"/>
                </a:rPr>
                <a:t> </a:t>
              </a:r>
              <a:r>
                <a:rPr lang="en-US" dirty="0" err="1" smtClean="0">
                  <a:solidFill>
                    <a:srgbClr val="F7F7F7"/>
                  </a:solidFill>
                  <a:latin typeface="Times New Roman" panose="02020603050405020304" pitchFamily="18" charset="0"/>
                  <a:cs typeface="Times New Roman" panose="02020603050405020304" pitchFamily="18" charset="0"/>
                </a:rPr>
                <a:t>Luận</a:t>
              </a:r>
              <a:r>
                <a:rPr lang="en-US" dirty="0" smtClean="0">
                  <a:solidFill>
                    <a:srgbClr val="F7F7F7"/>
                  </a:solidFill>
                  <a:latin typeface="Times New Roman" panose="02020603050405020304" pitchFamily="18" charset="0"/>
                  <a:cs typeface="Times New Roman" panose="02020603050405020304" pitchFamily="18" charset="0"/>
                </a:rPr>
                <a:t> </a:t>
              </a:r>
              <a:endParaRPr lang="vi-VN" dirty="0">
                <a:solidFill>
                  <a:srgbClr val="F7F7F7"/>
                </a:solidFill>
                <a:latin typeface="Times New Roman" panose="02020603050405020304" pitchFamily="18" charset="0"/>
                <a:cs typeface="Times New Roman" panose="02020603050405020304" pitchFamily="18" charset="0"/>
              </a:endParaRPr>
            </a:p>
          </p:txBody>
        </p:sp>
        <p:pic>
          <p:nvPicPr>
            <p:cNvPr id="54" name="Picture 53">
              <a:extLst>
                <a:ext uri="{FF2B5EF4-FFF2-40B4-BE49-F238E27FC236}">
                  <a16:creationId xmlns:a16="http://schemas.microsoft.com/office/drawing/2014/main" id="{00E63F66-6606-4515-8FB3-276F4F98DDF2}"/>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8808909" y="4825446"/>
              <a:ext cx="731846" cy="279283"/>
            </a:xfrm>
            <a:prstGeom prst="rect">
              <a:avLst/>
            </a:prstGeom>
          </p:spPr>
        </p:pic>
        <p:sp>
          <p:nvSpPr>
            <p:cNvPr id="71" name="TextBox 70">
              <a:extLst>
                <a:ext uri="{FF2B5EF4-FFF2-40B4-BE49-F238E27FC236}">
                  <a16:creationId xmlns:a16="http://schemas.microsoft.com/office/drawing/2014/main" id="{8112427A-749C-4B00-9205-A014EA42E455}"/>
                </a:ext>
              </a:extLst>
            </p:cNvPr>
            <p:cNvSpPr txBox="1"/>
            <p:nvPr/>
          </p:nvSpPr>
          <p:spPr>
            <a:xfrm>
              <a:off x="8780006" y="4544176"/>
              <a:ext cx="1692752" cy="369332"/>
            </a:xfrm>
            <a:prstGeom prst="rect">
              <a:avLst/>
            </a:prstGeom>
            <a:noFill/>
          </p:spPr>
          <p:txBody>
            <a:bodyPr wrap="square" rtlCol="0">
              <a:spAutoFit/>
            </a:bodyPr>
            <a:lstStyle/>
            <a:p>
              <a:r>
                <a:rPr lang="en-US" dirty="0" err="1">
                  <a:solidFill>
                    <a:srgbClr val="F7F7F7"/>
                  </a:solidFill>
                </a:rPr>
                <a:t>Nội</a:t>
              </a:r>
              <a:r>
                <a:rPr lang="en-US" dirty="0">
                  <a:solidFill>
                    <a:srgbClr val="F7F7F7"/>
                  </a:solidFill>
                </a:rPr>
                <a:t> dung 4</a:t>
              </a:r>
              <a:endParaRPr lang="vi-VN" dirty="0">
                <a:solidFill>
                  <a:srgbClr val="F7F7F7"/>
                </a:solidFill>
              </a:endParaRPr>
            </a:p>
          </p:txBody>
        </p:sp>
      </p:grpSp>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6442" y="487912"/>
            <a:ext cx="11345557" cy="2824008"/>
          </a:xfrm>
          <a:prstGeom prst="rect">
            <a:avLst/>
          </a:prstGeom>
        </p:spPr>
      </p:pic>
      <p:sp>
        <p:nvSpPr>
          <p:cNvPr id="19" name="Title 18"/>
          <p:cNvSpPr>
            <a:spLocks noGrp="1"/>
          </p:cNvSpPr>
          <p:nvPr>
            <p:ph type="ctrTitle"/>
          </p:nvPr>
        </p:nvSpPr>
        <p:spPr>
          <a:xfrm>
            <a:off x="177625" y="2525710"/>
            <a:ext cx="6816436" cy="830823"/>
          </a:xfrm>
        </p:spPr>
        <p:txBody>
          <a:bodyPr>
            <a:normAutofit fontScale="90000"/>
          </a:bodyPr>
          <a:lstStyle/>
          <a:p>
            <a:r>
              <a:rPr lang="en-US" b="1" dirty="0" err="1" smtClean="0">
                <a:latin typeface="Times New Roman" panose="02020603050405020304" pitchFamily="18" charset="0"/>
                <a:cs typeface="Times New Roman" panose="02020603050405020304" pitchFamily="18" charset="0"/>
              </a:rPr>
              <a:t>Nội</a:t>
            </a:r>
            <a:r>
              <a:rPr lang="en-US" b="1" dirty="0" smtClean="0">
                <a:latin typeface="Times New Roman" panose="02020603050405020304" pitchFamily="18" charset="0"/>
                <a:cs typeface="Times New Roman" panose="02020603050405020304" pitchFamily="18" charset="0"/>
              </a:rPr>
              <a:t> Dung </a:t>
            </a:r>
            <a:r>
              <a:rPr lang="en-US" b="1" dirty="0" err="1" smtClean="0">
                <a:latin typeface="Times New Roman" panose="02020603050405020304" pitchFamily="18" charset="0"/>
                <a:cs typeface="Times New Roman" panose="02020603050405020304" pitchFamily="18" charset="0"/>
              </a:rPr>
              <a:t>Bài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Học</a:t>
            </a:r>
            <a:endParaRPr lang="en-US" b="1" dirty="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46233" y="3518023"/>
            <a:ext cx="884066" cy="899995"/>
          </a:xfrm>
          <a:prstGeom prst="ellipse">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22441" y="3481870"/>
            <a:ext cx="1025544" cy="950550"/>
          </a:xfrm>
          <a:prstGeom prst="ellipse">
            <a:avLst/>
          </a:prstGeom>
        </p:spPr>
      </p:pic>
      <p:pic>
        <p:nvPicPr>
          <p:cNvPr id="27" name="Picture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86545" y="3509736"/>
            <a:ext cx="971931" cy="1059614"/>
          </a:xfrm>
          <a:prstGeom prst="ellipse">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0841" y="3527469"/>
            <a:ext cx="975386" cy="1051327"/>
          </a:xfrm>
          <a:prstGeom prst="ellipse">
            <a:avLst/>
          </a:prstGeom>
        </p:spPr>
      </p:pic>
    </p:spTree>
    <p:extLst>
      <p:ext uri="{BB962C8B-B14F-4D97-AF65-F5344CB8AC3E}">
        <p14:creationId xmlns:p14="http://schemas.microsoft.com/office/powerpoint/2010/main" val="32446782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ppt_w</p:attrName>
                                        </p:attrNameLst>
                                      </p:cBhvr>
                                      <p:tavLst>
                                        <p:tav tm="0" fmla="#ppt_w*sin(2.5*pi*$)">
                                          <p:val>
                                            <p:fltVal val="0"/>
                                          </p:val>
                                        </p:tav>
                                        <p:tav tm="100000">
                                          <p:val>
                                            <p:fltVal val="1"/>
                                          </p:val>
                                        </p:tav>
                                      </p:tavLst>
                                    </p:anim>
                                    <p:anim calcmode="lin" valueType="num">
                                      <p:cBhvr>
                                        <p:cTn id="9"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750"/>
                                        <p:tgtEl>
                                          <p:spTgt spid="31"/>
                                        </p:tgtEl>
                                      </p:cBhvr>
                                    </p:animEffect>
                                    <p:anim calcmode="lin" valueType="num">
                                      <p:cBhvr>
                                        <p:cTn id="15" dur="750" fill="hold"/>
                                        <p:tgtEl>
                                          <p:spTgt spid="31"/>
                                        </p:tgtEl>
                                        <p:attrNameLst>
                                          <p:attrName>ppt_w</p:attrName>
                                        </p:attrNameLst>
                                      </p:cBhvr>
                                      <p:tavLst>
                                        <p:tav tm="0" fmla="#ppt_w*sin(2.5*pi*$)">
                                          <p:val>
                                            <p:fltVal val="0"/>
                                          </p:val>
                                        </p:tav>
                                        <p:tav tm="100000">
                                          <p:val>
                                            <p:fltVal val="1"/>
                                          </p:val>
                                        </p:tav>
                                      </p:tavLst>
                                    </p:anim>
                                    <p:anim calcmode="lin" valueType="num">
                                      <p:cBhvr>
                                        <p:cTn id="16" dur="75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ppt_w</p:attrName>
                                        </p:attrNameLst>
                                      </p:cBhvr>
                                      <p:tavLst>
                                        <p:tav tm="0" fmla="#ppt_w*sin(2.5*pi*$)">
                                          <p:val>
                                            <p:fltVal val="0"/>
                                          </p:val>
                                        </p:tav>
                                        <p:tav tm="100000">
                                          <p:val>
                                            <p:fltVal val="1"/>
                                          </p:val>
                                        </p:tav>
                                      </p:tavLst>
                                    </p:anim>
                                    <p:anim calcmode="lin" valueType="num">
                                      <p:cBhvr>
                                        <p:cTn id="23" dur="75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ppt_w</p:attrName>
                                        </p:attrNameLst>
                                      </p:cBhvr>
                                      <p:tavLst>
                                        <p:tav tm="0" fmla="#ppt_w*sin(2.5*pi*$)">
                                          <p:val>
                                            <p:fltVal val="0"/>
                                          </p:val>
                                        </p:tav>
                                        <p:tav tm="100000">
                                          <p:val>
                                            <p:fltVal val="1"/>
                                          </p:val>
                                        </p:tav>
                                      </p:tavLst>
                                    </p:anim>
                                    <p:anim calcmode="lin" valueType="num">
                                      <p:cBhvr>
                                        <p:cTn id="30" dur="1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70205"/>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8" name="Group 37">
            <a:extLst>
              <a:ext uri="{FF2B5EF4-FFF2-40B4-BE49-F238E27FC236}">
                <a16:creationId xmlns:a16="http://schemas.microsoft.com/office/drawing/2014/main" id="{2A20CD4E-4007-4647-9947-93A6A1D00249}"/>
              </a:ext>
            </a:extLst>
          </p:cNvPr>
          <p:cNvGrpSpPr/>
          <p:nvPr/>
        </p:nvGrpSpPr>
        <p:grpSpPr>
          <a:xfrm>
            <a:off x="952065" y="601334"/>
            <a:ext cx="3602671" cy="5536220"/>
            <a:chOff x="952065" y="601334"/>
            <a:chExt cx="3602671" cy="5536220"/>
          </a:xfrm>
        </p:grpSpPr>
        <p:sp>
          <p:nvSpPr>
            <p:cNvPr id="25" name="Rectangle: Rounded Corners 24">
              <a:extLst>
                <a:ext uri="{FF2B5EF4-FFF2-40B4-BE49-F238E27FC236}">
                  <a16:creationId xmlns:a16="http://schemas.microsoft.com/office/drawing/2014/main" id="{9669C6B3-3226-4A8D-A1FA-B4CBED1F27EA}"/>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9" name="Picture 78">
              <a:extLst>
                <a:ext uri="{FF2B5EF4-FFF2-40B4-BE49-F238E27FC236}">
                  <a16:creationId xmlns:a16="http://schemas.microsoft.com/office/drawing/2014/main" id="{DC443073-573F-4CC9-8E13-4265F0F60DD1}"/>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81" name="TextBox 80">
              <a:extLst>
                <a:ext uri="{FF2B5EF4-FFF2-40B4-BE49-F238E27FC236}">
                  <a16:creationId xmlns:a16="http://schemas.microsoft.com/office/drawing/2014/main" id="{DCAC6431-716D-47C8-80BE-88E9E46BD230}"/>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latin typeface="Times New Roman" panose="02020603050405020304" pitchFamily="18" charset="0"/>
                  <a:cs typeface="Times New Roman" panose="02020603050405020304" pitchFamily="18" charset="0"/>
                </a:rPr>
                <a:t>Nội</a:t>
              </a:r>
              <a:r>
                <a:rPr lang="en-US" sz="2400" b="1" dirty="0">
                  <a:solidFill>
                    <a:srgbClr val="F7F7F7"/>
                  </a:solidFill>
                  <a:latin typeface="Times New Roman" panose="02020603050405020304" pitchFamily="18" charset="0"/>
                  <a:cs typeface="Times New Roman" panose="02020603050405020304" pitchFamily="18" charset="0"/>
                </a:rPr>
                <a:t> dung 1</a:t>
              </a:r>
              <a:endParaRPr lang="vi-VN" sz="2400" b="1" dirty="0">
                <a:solidFill>
                  <a:srgbClr val="F7F7F7"/>
                </a:solidFill>
                <a:latin typeface="Times New Roman" panose="02020603050405020304" pitchFamily="18" charset="0"/>
                <a:cs typeface="Times New Roman" panose="02020603050405020304" pitchFamily="18" charset="0"/>
              </a:endParaRPr>
            </a:p>
          </p:txBody>
        </p:sp>
      </p:grpSp>
      <p:pic>
        <p:nvPicPr>
          <p:cNvPr id="83" name="Picture 82">
            <a:extLst>
              <a:ext uri="{FF2B5EF4-FFF2-40B4-BE49-F238E27FC236}">
                <a16:creationId xmlns:a16="http://schemas.microsoft.com/office/drawing/2014/main" id="{642FDACD-FF5C-4BA8-AC2C-6BFD63ABF8A4}"/>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84" name="TextBox 83">
            <a:extLst>
              <a:ext uri="{FF2B5EF4-FFF2-40B4-BE49-F238E27FC236}">
                <a16:creationId xmlns:a16="http://schemas.microsoft.com/office/drawing/2014/main" id="{EEB4F78E-51DA-4507-9426-2B71DB1D14B7}"/>
              </a:ext>
            </a:extLst>
          </p:cNvPr>
          <p:cNvSpPr txBox="1"/>
          <p:nvPr/>
        </p:nvSpPr>
        <p:spPr>
          <a:xfrm>
            <a:off x="10895458" y="636256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sp>
        <p:nvSpPr>
          <p:cNvPr id="39" name="TextBox 38">
            <a:extLst>
              <a:ext uri="{FF2B5EF4-FFF2-40B4-BE49-F238E27FC236}">
                <a16:creationId xmlns:a16="http://schemas.microsoft.com/office/drawing/2014/main" id="{C42120D7-0A4C-4A64-A687-E413F44C6F22}"/>
              </a:ext>
            </a:extLst>
          </p:cNvPr>
          <p:cNvSpPr txBox="1"/>
          <p:nvPr/>
        </p:nvSpPr>
        <p:spPr>
          <a:xfrm>
            <a:off x="1548537" y="3272737"/>
            <a:ext cx="2848303" cy="523220"/>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Đặt</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Vấn</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Đề</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DFF0956E-8C38-4B05-854F-6C5B87379E25}"/>
              </a:ext>
            </a:extLst>
          </p:cNvPr>
          <p:cNvSpPr txBox="1"/>
          <p:nvPr/>
        </p:nvSpPr>
        <p:spPr>
          <a:xfrm>
            <a:off x="4768115" y="720446"/>
            <a:ext cx="7290763" cy="5570756"/>
          </a:xfrm>
          <a:prstGeom prst="rect">
            <a:avLst/>
          </a:prstGeom>
          <a:noFill/>
        </p:spPr>
        <p:txBody>
          <a:bodyPr wrap="square" rtlCol="0">
            <a:spAutoFit/>
          </a:bodyPr>
          <a:lstStyle/>
          <a:p>
            <a:r>
              <a:rPr lang="vi-VN" sz="2400" dirty="0">
                <a:solidFill>
                  <a:schemeClr val="bg1"/>
                </a:solidFill>
                <a:latin typeface="+mj-lt"/>
              </a:rPr>
              <a:t>Bài toán quản lý kho máy tính là việc quản lý và kiểm soát hàng hóa trong kho máy tính một cách chính xác và hiệu quả. Các yêu cầu quản lý kho máy tính bao gồm quản lý thông tin sản phẩm, quản lý kho, đặt hàng, giao hàng, theo dõi các giao dịch, quản lý đơn đặt hàng và quản lý nhập/xuất kho.</a:t>
            </a:r>
          </a:p>
          <a:p>
            <a:r>
              <a:rPr lang="vi-VN" sz="2400" dirty="0">
                <a:solidFill>
                  <a:schemeClr val="bg1"/>
                </a:solidFill>
                <a:latin typeface="+mj-lt"/>
              </a:rPr>
              <a:t>Để giải quyết vấn đề này, cần thiết phải thiết kế và xây dựng một hệ thống quản lý kho máy tính chuyên nghiệp và đáng tin cậy, sử dụng các kỹ thuật lập trình và cơ sở dữ liệu như Java, MySQL và Hibernate để tạo ra một giao diện người dùng thân thiện và dễ sử dụng.</a:t>
            </a:r>
          </a:p>
          <a:p>
            <a:r>
              <a:rPr lang="vi-VN" sz="2400" dirty="0">
                <a:solidFill>
                  <a:schemeClr val="bg1"/>
                </a:solidFill>
                <a:latin typeface="+mj-lt"/>
              </a:rPr>
              <a:t>Với đồ án này, ta có thể giải quyết các vấn đề quan trọng trong quản lý kho máy tính và đóng góp vào việc nâng cao hiệu quả quản lý kho cho các công ty trong tương lai.</a:t>
            </a:r>
          </a:p>
          <a:p>
            <a:endParaRPr lang="vi-VN" sz="2000" b="1" dirty="0">
              <a:solidFill>
                <a:srgbClr val="F7F7F7"/>
              </a:solidFill>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66534" y="918890"/>
            <a:ext cx="1173734" cy="1031689"/>
          </a:xfrm>
          <a:prstGeom prst="ellipse">
            <a:avLst/>
          </a:prstGeom>
        </p:spPr>
      </p:pic>
    </p:spTree>
    <p:extLst>
      <p:ext uri="{BB962C8B-B14F-4D97-AF65-F5344CB8AC3E}">
        <p14:creationId xmlns:p14="http://schemas.microsoft.com/office/powerpoint/2010/main" val="218855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0" fill="hold"/>
                                        <p:tgtEl>
                                          <p:spTgt spid="38"/>
                                        </p:tgtEl>
                                        <p:attrNameLst>
                                          <p:attrName>ppt_x</p:attrName>
                                        </p:attrNameLst>
                                      </p:cBhvr>
                                      <p:tavLst>
                                        <p:tav tm="0">
                                          <p:val>
                                            <p:strVal val="#ppt_x"/>
                                          </p:val>
                                        </p:tav>
                                        <p:tav tm="100000">
                                          <p:val>
                                            <p:strVal val="#ppt_x"/>
                                          </p:val>
                                        </p:tav>
                                      </p:tavLst>
                                    </p:anim>
                                    <p:anim calcmode="lin" valueType="num">
                                      <p:cBhvr additive="base">
                                        <p:cTn id="8" dur="1000" fill="hold"/>
                                        <p:tgtEl>
                                          <p:spTgt spid="38"/>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39"/>
                                        </p:tgtEl>
                                        <p:attrNameLst>
                                          <p:attrName>style.visibility</p:attrName>
                                        </p:attrNameLst>
                                      </p:cBhvr>
                                      <p:to>
                                        <p:strVal val="visible"/>
                                      </p:to>
                                    </p:set>
                                  </p:childTnLst>
                                </p:cTn>
                              </p:par>
                              <p:par>
                                <p:cTn id="11" presetID="2" presetClass="entr" presetSubtype="2" decel="100000" fill="hold" grpId="0" nodeType="withEffect">
                                  <p:stCondLst>
                                    <p:cond delay="10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1000" fill="hold"/>
                                        <p:tgtEl>
                                          <p:spTgt spid="27"/>
                                        </p:tgtEl>
                                        <p:attrNameLst>
                                          <p:attrName>ppt_x</p:attrName>
                                        </p:attrNameLst>
                                      </p:cBhvr>
                                      <p:tavLst>
                                        <p:tav tm="0">
                                          <p:val>
                                            <p:strVal val="1+#ppt_w/2"/>
                                          </p:val>
                                        </p:tav>
                                        <p:tav tm="100000">
                                          <p:val>
                                            <p:strVal val="#ppt_x"/>
                                          </p:val>
                                        </p:tav>
                                      </p:tavLst>
                                    </p:anim>
                                    <p:anim calcmode="lin" valueType="num">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1" presetClass="entr" presetSubtype="0" fill="hold" grpId="0" nodeType="withEffect">
                                  <p:stCondLst>
                                    <p:cond delay="750"/>
                                  </p:stCondLst>
                                  <p:iterate type="lt">
                                    <p:tmAbs val="80"/>
                                  </p:iterate>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8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954107"/>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Xác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Định</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Lớp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Của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Bài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Toán</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720446"/>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a)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43987" y="1622434"/>
            <a:ext cx="648789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46337" y="2789330"/>
            <a:ext cx="7045551"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65288" y="3810867"/>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65287" y="4884493"/>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21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1200"/>
                                  </p:stCondLst>
                                  <p:iterate type="lt">
                                    <p:tmAbs val="80"/>
                                  </p:iterate>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57">
                                            <p:txEl>
                                              <p:pRg st="0" end="0"/>
                                            </p:txEl>
                                          </p:spTgt>
                                        </p:tgtEl>
                                        <p:attrNameLst>
                                          <p:attrName>style.visibility</p:attrName>
                                        </p:attrNameLst>
                                      </p:cBhvr>
                                      <p:to>
                                        <p:strVal val="visible"/>
                                      </p:to>
                                    </p:set>
                                    <p:animEffect transition="in" filter="fade">
                                      <p:cBhvr>
                                        <p:cTn id="27" dur="2000"/>
                                        <p:tgtEl>
                                          <p:spTgt spid="57">
                                            <p:txEl>
                                              <p:pRg st="0" end="0"/>
                                            </p:txEl>
                                          </p:spTgt>
                                        </p:tgtEl>
                                      </p:cBhvr>
                                    </p:animEffect>
                                    <p:anim calcmode="lin" valueType="num">
                                      <p:cBhvr>
                                        <p:cTn id="28" dur="2000" fill="hold"/>
                                        <p:tgtEl>
                                          <p:spTgt spid="57">
                                            <p:txEl>
                                              <p:pRg st="0" end="0"/>
                                            </p:txEl>
                                          </p:spTgt>
                                        </p:tgtEl>
                                        <p:attrNameLst>
                                          <p:attrName>ppt_w</p:attrName>
                                        </p:attrNameLst>
                                      </p:cBhvr>
                                      <p:tavLst>
                                        <p:tav tm="0" fmla="#ppt_w*sin(2.5*pi*$)">
                                          <p:val>
                                            <p:fltVal val="0"/>
                                          </p:val>
                                        </p:tav>
                                        <p:tav tm="100000">
                                          <p:val>
                                            <p:fltVal val="1"/>
                                          </p:val>
                                        </p:tav>
                                      </p:tavLst>
                                    </p:anim>
                                    <p:anim calcmode="lin" valueType="num">
                                      <p:cBhvr>
                                        <p:cTn id="29" dur="2000" fill="hold"/>
                                        <p:tgtEl>
                                          <p:spTgt spid="57">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523220"/>
          </a:xfrm>
          <a:prstGeom prst="rect">
            <a:avLst/>
          </a:prstGeom>
          <a:noFill/>
        </p:spPr>
        <p:txBody>
          <a:bodyPr wrap="square" rtlCol="0">
            <a:spAutoFit/>
          </a:bodyPr>
          <a:lstStyle/>
          <a:p>
            <a:r>
              <a:rPr lang="en-US" sz="2800" b="1" dirty="0">
                <a:solidFill>
                  <a:srgbClr val="F7F7F7"/>
                </a:solidFill>
                <a:latin typeface="Times New Roman" panose="02020603050405020304" pitchFamily="18" charset="0"/>
                <a:cs typeface="Times New Roman" panose="02020603050405020304" pitchFamily="18" charset="0"/>
              </a:rPr>
              <a:t>a) Class </a:t>
            </a:r>
            <a:r>
              <a:rPr lang="en-US" sz="2800" b="1" dirty="0" err="1">
                <a:solidFill>
                  <a:srgbClr val="F7F7F7"/>
                </a:solidFill>
                <a:latin typeface="Times New Roman" panose="02020603050405020304" pitchFamily="18" charset="0"/>
                <a:cs typeface="Times New Roman" panose="02020603050405020304" pitchFamily="18" charset="0"/>
              </a:rPr>
              <a:t>MayTinh</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6" name="TextBox 45">
            <a:extLst>
              <a:ext uri="{FF2B5EF4-FFF2-40B4-BE49-F238E27FC236}">
                <a16:creationId xmlns:a16="http://schemas.microsoft.com/office/drawing/2014/main" id="{5BB99565-FE21-4F2B-BE40-639EE563F113}"/>
              </a:ext>
            </a:extLst>
          </p:cNvPr>
          <p:cNvSpPr txBox="1"/>
          <p:nvPr/>
        </p:nvSpPr>
        <p:spPr>
          <a:xfrm>
            <a:off x="4676781" y="1210221"/>
            <a:ext cx="7115108" cy="3416320"/>
          </a:xfrm>
          <a:prstGeom prst="rect">
            <a:avLst/>
          </a:prstGeom>
          <a:noFill/>
        </p:spPr>
        <p:txBody>
          <a:bodyPr wrap="square" rtlCol="0">
            <a:spAutoFit/>
          </a:bodyPr>
          <a:lstStyle/>
          <a:p>
            <a:pPr marL="342900" lvl="0" indent="-342900">
              <a:buFont typeface="Arial" panose="020B0604020202020204" pitchFamily="34" charset="0"/>
              <a:buChar char="•"/>
            </a:pP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int</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gia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int</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namSX</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String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hangSX,String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quocgia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String HANGCPU.</a:t>
            </a:r>
          </a:p>
          <a:p>
            <a:pPr marL="342900" lvl="0" indent="-342900">
              <a:buFont typeface="Arial" panose="020B0604020202020204" pitchFamily="34" charset="0"/>
              <a:buChar char="•"/>
            </a:pP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Phương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thức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a:t>
            </a: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Constructor</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Hàm</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tạo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có</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đối</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số</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và</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hàm</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tạo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không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đối</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số</a:t>
            </a:r>
            <a:endParaRPr lang="en-US" sz="2400" dirty="0">
              <a:solidFill>
                <a:schemeClr val="accent5">
                  <a:lumMod val="40000"/>
                  <a:lumOff val="60000"/>
                </a:schemeClr>
              </a:solidFill>
              <a:latin typeface="Times New Roman" panose="02020603050405020304" pitchFamily="18" charset="0"/>
              <a:cs typeface="Times New Roman" panose="02020603050405020304" pitchFamily="18" charset="0"/>
            </a:endParaRP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Getter</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Setter: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Phương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thức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get, set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cho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kiểu</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private</a:t>
            </a: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Nhapthongtin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nhập</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tin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endParaRPr lang="en-US" sz="2400" dirty="0">
              <a:solidFill>
                <a:schemeClr val="accent5">
                  <a:lumMod val="40000"/>
                  <a:lumOff val="60000"/>
                </a:schemeClr>
              </a:solidFill>
              <a:latin typeface="Times New Roman" panose="02020603050405020304" pitchFamily="18" charset="0"/>
              <a:cs typeface="Times New Roman" panose="02020603050405020304" pitchFamily="18" charset="0"/>
            </a:endParaRP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Hienthithongtin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Hiện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ra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tin</a:t>
            </a:r>
          </a:p>
        </p:txBody>
      </p:sp>
    </p:spTree>
    <p:extLst>
      <p:ext uri="{BB962C8B-B14F-4D97-AF65-F5344CB8AC3E}">
        <p14:creationId xmlns:p14="http://schemas.microsoft.com/office/powerpoint/2010/main" val="314789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954107"/>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Xác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Định</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Lớp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Của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Bài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Toán</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43987" y="1622434"/>
            <a:ext cx="648789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46337" y="2789330"/>
            <a:ext cx="7045551"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65288" y="3810867"/>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65287" y="4884493"/>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BB99565-FE21-4F2B-BE40-639EE563F113}"/>
              </a:ext>
            </a:extLst>
          </p:cNvPr>
          <p:cNvSpPr txBox="1"/>
          <p:nvPr/>
        </p:nvSpPr>
        <p:spPr>
          <a:xfrm>
            <a:off x="4783273" y="1003008"/>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a)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2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1200"/>
                                  </p:stCondLst>
                                  <p:iterate type="lt">
                                    <p:tmAbs val="80"/>
                                  </p:iterate>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3">
                                            <p:txEl>
                                              <p:pRg st="0" end="0"/>
                                            </p:txEl>
                                          </p:spTgt>
                                        </p:tgtEl>
                                        <p:attrNameLst>
                                          <p:attrName>style.visibility</p:attrName>
                                        </p:attrNameLst>
                                      </p:cBhvr>
                                      <p:to>
                                        <p:strVal val="visible"/>
                                      </p:to>
                                    </p:set>
                                    <p:animEffect transition="in" filter="fade">
                                      <p:cBhvr>
                                        <p:cTn id="25" dur="2000"/>
                                        <p:tgtEl>
                                          <p:spTgt spid="43">
                                            <p:txEl>
                                              <p:pRg st="0" end="0"/>
                                            </p:txEl>
                                          </p:spTgt>
                                        </p:tgtEl>
                                      </p:cBhvr>
                                    </p:animEffect>
                                    <p:anim calcmode="lin" valueType="num">
                                      <p:cBhvr>
                                        <p:cTn id="26" dur="2000" fill="hold"/>
                                        <p:tgtEl>
                                          <p:spTgt spid="43">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3" grpId="0"/>
      <p:bldP spid="44" grpId="0"/>
      <p:bldP spid="45" grpId="0"/>
      <p:bldP spid="46"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1815882"/>
          </a:xfrm>
          <a:prstGeom prst="rect">
            <a:avLst/>
          </a:prstGeom>
          <a:noFill/>
        </p:spPr>
        <p:txBody>
          <a:bodyPr wrap="square" rtlCol="0">
            <a:spAutoFit/>
          </a:bodyPr>
          <a:lstStyle/>
          <a:p>
            <a:r>
              <a:rPr lang="en-US" sz="2800" b="1" dirty="0">
                <a:solidFill>
                  <a:srgbClr val="F7F7F7"/>
                </a:solidFill>
                <a:latin typeface="Times New Roman" panose="02020603050405020304" pitchFamily="18" charset="0"/>
                <a:cs typeface="Times New Roman" panose="02020603050405020304" pitchFamily="18" charset="0"/>
              </a:rPr>
              <a:t>b) Class </a:t>
            </a:r>
            <a:r>
              <a:rPr lang="en-US" sz="2800" b="1" dirty="0" err="1">
                <a:solidFill>
                  <a:srgbClr val="F7F7F7"/>
                </a:solidFill>
                <a:latin typeface="Times New Roman" panose="02020603050405020304" pitchFamily="18" charset="0"/>
                <a:cs typeface="Times New Roman" panose="02020603050405020304" pitchFamily="18" charset="0"/>
              </a:rPr>
              <a:t>MayTinhDeBan</a:t>
            </a:r>
            <a:r>
              <a:rPr lang="en-US" sz="2800" b="1" dirty="0">
                <a:solidFill>
                  <a:srgbClr val="F7F7F7"/>
                </a:solidFill>
                <a:latin typeface="Times New Roman" panose="02020603050405020304" pitchFamily="18" charset="0"/>
                <a:cs typeface="Times New Roman" panose="02020603050405020304" pitchFamily="18" charset="0"/>
              </a:rPr>
              <a:t> </a:t>
            </a:r>
            <a:r>
              <a:rPr lang="en-US" sz="2800" b="1" dirty="0" err="1">
                <a:solidFill>
                  <a:srgbClr val="F7F7F7"/>
                </a:solidFill>
                <a:latin typeface="Times New Roman" panose="02020603050405020304" pitchFamily="18" charset="0"/>
                <a:cs typeface="Times New Roman" panose="02020603050405020304" pitchFamily="18" charset="0"/>
              </a:rPr>
              <a:t>kế</a:t>
            </a:r>
            <a:r>
              <a:rPr lang="en-US" sz="2800" b="1" dirty="0">
                <a:solidFill>
                  <a:srgbClr val="F7F7F7"/>
                </a:solidFill>
                <a:latin typeface="Times New Roman" panose="02020603050405020304" pitchFamily="18" charset="0"/>
                <a:cs typeface="Times New Roman" panose="02020603050405020304" pitchFamily="18" charset="0"/>
              </a:rPr>
              <a:t> </a:t>
            </a:r>
            <a:r>
              <a:rPr lang="en-US" sz="2800" b="1" dirty="0" err="1">
                <a:solidFill>
                  <a:srgbClr val="F7F7F7"/>
                </a:solidFill>
                <a:latin typeface="Times New Roman" panose="02020603050405020304" pitchFamily="18" charset="0"/>
                <a:cs typeface="Times New Roman" panose="02020603050405020304" pitchFamily="18" charset="0"/>
              </a:rPr>
              <a:t>thừa</a:t>
            </a:r>
            <a:r>
              <a:rPr lang="en-US" sz="2800" b="1" dirty="0">
                <a:solidFill>
                  <a:srgbClr val="F7F7F7"/>
                </a:solidFill>
                <a:latin typeface="Times New Roman" panose="02020603050405020304" pitchFamily="18" charset="0"/>
                <a:cs typeface="Times New Roman" panose="02020603050405020304" pitchFamily="18" charset="0"/>
              </a:rPr>
              <a:t> </a:t>
            </a:r>
            <a:r>
              <a:rPr lang="en-US" sz="2800" b="1" dirty="0" err="1">
                <a:solidFill>
                  <a:srgbClr val="F7F7F7"/>
                </a:solidFill>
                <a:latin typeface="Times New Roman" panose="02020603050405020304" pitchFamily="18" charset="0"/>
                <a:cs typeface="Times New Roman" panose="02020603050405020304" pitchFamily="18" charset="0"/>
              </a:rPr>
              <a:t>từ</a:t>
            </a:r>
            <a:r>
              <a:rPr lang="en-US" sz="2800" b="1" dirty="0">
                <a:solidFill>
                  <a:srgbClr val="F7F7F7"/>
                </a:solidFill>
                <a:latin typeface="Times New Roman" panose="02020603050405020304" pitchFamily="18" charset="0"/>
                <a:cs typeface="Times New Roman" panose="02020603050405020304" pitchFamily="18" charset="0"/>
              </a:rPr>
              <a:t> class </a:t>
            </a:r>
            <a:r>
              <a:rPr lang="en-US" sz="2800" b="1" dirty="0" err="1">
                <a:solidFill>
                  <a:srgbClr val="F7F7F7"/>
                </a:solidFill>
                <a:latin typeface="Times New Roman" panose="02020603050405020304" pitchFamily="18" charset="0"/>
                <a:cs typeface="Times New Roman" panose="02020603050405020304" pitchFamily="18" charset="0"/>
              </a:rPr>
              <a:t>MayTinh</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6" name="TextBox 45">
            <a:extLst>
              <a:ext uri="{FF2B5EF4-FFF2-40B4-BE49-F238E27FC236}">
                <a16:creationId xmlns:a16="http://schemas.microsoft.com/office/drawing/2014/main" id="{5BB99565-FE21-4F2B-BE40-639EE563F113}"/>
              </a:ext>
            </a:extLst>
          </p:cNvPr>
          <p:cNvSpPr txBox="1"/>
          <p:nvPr/>
        </p:nvSpPr>
        <p:spPr>
          <a:xfrm>
            <a:off x="4676781" y="1210221"/>
            <a:ext cx="7115108" cy="3416320"/>
          </a:xfrm>
          <a:prstGeom prst="rect">
            <a:avLst/>
          </a:prstGeom>
          <a:noFill/>
        </p:spPr>
        <p:txBody>
          <a:bodyPr wrap="square" rtlCol="0">
            <a:spAutoFit/>
          </a:bodyPr>
          <a:lstStyle/>
          <a:p>
            <a:pPr marL="342900" lvl="0" indent="-342900">
              <a:buFont typeface="Arial" panose="020B0604020202020204" pitchFamily="34" charset="0"/>
              <a:buChar char="•"/>
            </a:pP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int</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gia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int</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namSX</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String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hangSX</a:t>
            </a:r>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String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quocgia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String HANGCPU.</a:t>
            </a:r>
          </a:p>
          <a:p>
            <a:pPr marL="342900" lvl="0" indent="-342900">
              <a:buFont typeface="Arial" panose="020B0604020202020204" pitchFamily="34" charset="0"/>
              <a:buChar char="•"/>
            </a:pP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Phương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thức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a:t>
            </a: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Constructor</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Hàm</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tạo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có</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đối</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số</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và</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hàm</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tạo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không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đối</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số</a:t>
            </a:r>
            <a:endParaRPr lang="en-US" sz="2400" dirty="0">
              <a:solidFill>
                <a:schemeClr val="accent5">
                  <a:lumMod val="40000"/>
                  <a:lumOff val="60000"/>
                </a:schemeClr>
              </a:solidFill>
              <a:latin typeface="Times New Roman" panose="02020603050405020304" pitchFamily="18" charset="0"/>
              <a:cs typeface="Times New Roman" panose="02020603050405020304" pitchFamily="18" charset="0"/>
            </a:endParaRP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Getter</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Setter: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Phương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thức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get, set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cho</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kiểu</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private</a:t>
            </a: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Nhapthongtin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nhập</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tin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thuộc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tính</a:t>
            </a:r>
            <a:endParaRPr lang="en-US" sz="2400" dirty="0">
              <a:solidFill>
                <a:schemeClr val="accent5">
                  <a:lumMod val="40000"/>
                  <a:lumOff val="60000"/>
                </a:schemeClr>
              </a:solidFill>
              <a:latin typeface="Times New Roman" panose="02020603050405020304" pitchFamily="18" charset="0"/>
              <a:cs typeface="Times New Roman" panose="02020603050405020304" pitchFamily="18" charset="0"/>
            </a:endParaRPr>
          </a:p>
          <a:p>
            <a:pPr lvl="0"/>
            <a:r>
              <a:rPr lang="en-US" sz="2400" dirty="0" smtClean="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smtClean="0">
                <a:solidFill>
                  <a:schemeClr val="accent5">
                    <a:lumMod val="40000"/>
                    <a:lumOff val="60000"/>
                  </a:schemeClr>
                </a:solidFill>
                <a:latin typeface="Times New Roman" panose="02020603050405020304" pitchFamily="18" charset="0"/>
                <a:cs typeface="Times New Roman" panose="02020603050405020304" pitchFamily="18" charset="0"/>
              </a:rPr>
              <a:t>Hienthithongtin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Hiện</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ra</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các</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a:t>
            </a:r>
            <a:r>
              <a:rPr lang="en-US" sz="2400" dirty="0" err="1">
                <a:solidFill>
                  <a:schemeClr val="accent5">
                    <a:lumMod val="40000"/>
                    <a:lumOff val="60000"/>
                  </a:schemeClr>
                </a:solidFill>
                <a:latin typeface="Times New Roman" panose="02020603050405020304" pitchFamily="18" charset="0"/>
                <a:cs typeface="Times New Roman" panose="02020603050405020304" pitchFamily="18" charset="0"/>
              </a:rPr>
              <a:t>thông</a:t>
            </a:r>
            <a:r>
              <a:rPr lang="en-US" sz="2400" dirty="0">
                <a:solidFill>
                  <a:schemeClr val="accent5">
                    <a:lumMod val="40000"/>
                    <a:lumOff val="60000"/>
                  </a:schemeClr>
                </a:solidFill>
                <a:latin typeface="Times New Roman" panose="02020603050405020304" pitchFamily="18" charset="0"/>
                <a:cs typeface="Times New Roman" panose="02020603050405020304" pitchFamily="18" charset="0"/>
              </a:rPr>
              <a:t> tin</a:t>
            </a:r>
          </a:p>
        </p:txBody>
      </p:sp>
    </p:spTree>
    <p:extLst>
      <p:ext uri="{BB962C8B-B14F-4D97-AF65-F5344CB8AC3E}">
        <p14:creationId xmlns:p14="http://schemas.microsoft.com/office/powerpoint/2010/main" val="118427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ody of water with mountains in the background&#10;&#10;Description automatically generated with medium confidence">
            <a:extLst>
              <a:ext uri="{FF2B5EF4-FFF2-40B4-BE49-F238E27FC236}">
                <a16:creationId xmlns:a16="http://schemas.microsoft.com/office/drawing/2014/main" id="{B9BD10BC-D26A-4A6E-BF90-8FF3675B1D64}"/>
              </a:ext>
            </a:extLst>
          </p:cNvPr>
          <p:cNvPicPr>
            <a:picLocks noChangeAspect="1"/>
          </p:cNvPicPr>
          <p:nvPr/>
        </p:nvPicPr>
        <p:blipFill rotWithShape="1">
          <a:blip r:embed="rId2">
            <a:extLst>
              <a:ext uri="{28A0092B-C50C-407E-A947-70E740481C1C}">
                <a14:useLocalDpi xmlns:a14="http://schemas.microsoft.com/office/drawing/2010/main" val="0"/>
              </a:ext>
            </a:extLst>
          </a:blip>
          <a:srcRect t="4861" b="5140"/>
          <a:stretch/>
        </p:blipFill>
        <p:spPr>
          <a:xfrm>
            <a:off x="0" y="0"/>
            <a:ext cx="12192000" cy="6858000"/>
          </a:xfrm>
          <a:prstGeom prst="rect">
            <a:avLst/>
          </a:prstGeom>
        </p:spPr>
      </p:pic>
      <p:grpSp>
        <p:nvGrpSpPr>
          <p:cNvPr id="15" name="Group 14">
            <a:extLst>
              <a:ext uri="{FF2B5EF4-FFF2-40B4-BE49-F238E27FC236}">
                <a16:creationId xmlns:a16="http://schemas.microsoft.com/office/drawing/2014/main" id="{A095FFB4-F685-4ED0-853F-F9625180140D}"/>
              </a:ext>
            </a:extLst>
          </p:cNvPr>
          <p:cNvGrpSpPr/>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308D5F4-D0CB-456D-9888-44FDA1578804}"/>
                </a:ext>
              </a:extLst>
            </p:cNvPr>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89FB4E9F-2277-4F12-88B1-1D8CD19009BB}"/>
                </a:ext>
              </a:extLst>
            </p:cNvPr>
            <p:cNvSpPr txBox="1"/>
            <p:nvPr/>
          </p:nvSpPr>
          <p:spPr>
            <a:xfrm>
              <a:off x="3804211" y="706321"/>
              <a:ext cx="4583575" cy="1446550"/>
            </a:xfrm>
            <a:prstGeom prst="rect">
              <a:avLst/>
            </a:prstGeom>
            <a:noFill/>
          </p:spPr>
          <p:txBody>
            <a:bodyPr wrap="square" rtlCol="0">
              <a:spAutoFit/>
            </a:bodyPr>
            <a:lstStyle/>
            <a:p>
              <a:pPr algn="ctr"/>
              <a:r>
                <a:rPr lang="en-US" sz="8800" b="1" dirty="0" smtClean="0">
                  <a:solidFill>
                    <a:schemeClr val="bg1"/>
                  </a:solidFill>
                </a:rPr>
                <a:t>13:00</a:t>
              </a:r>
              <a:endParaRPr lang="vi-VN" sz="8800" b="1" dirty="0">
                <a:solidFill>
                  <a:schemeClr val="bg1"/>
                </a:solidFill>
              </a:endParaRPr>
            </a:p>
          </p:txBody>
        </p:sp>
        <p:sp>
          <p:nvSpPr>
            <p:cNvPr id="12" name="TextBox 11">
              <a:extLst>
                <a:ext uri="{FF2B5EF4-FFF2-40B4-BE49-F238E27FC236}">
                  <a16:creationId xmlns:a16="http://schemas.microsoft.com/office/drawing/2014/main" id="{79A91BE8-C331-49E3-8760-1B74A3F024DC}"/>
                </a:ext>
              </a:extLst>
            </p:cNvPr>
            <p:cNvSpPr txBox="1"/>
            <p:nvPr/>
          </p:nvSpPr>
          <p:spPr>
            <a:xfrm>
              <a:off x="4409952" y="1983594"/>
              <a:ext cx="3372092" cy="338554"/>
            </a:xfrm>
            <a:prstGeom prst="rect">
              <a:avLst/>
            </a:prstGeom>
            <a:noFill/>
          </p:spPr>
          <p:txBody>
            <a:bodyPr wrap="square" rtlCol="0">
              <a:spAutoFit/>
            </a:bodyPr>
            <a:lstStyle/>
            <a:p>
              <a:pPr algn="ctr"/>
              <a:r>
                <a:rPr lang="en-US" sz="1600" b="1" dirty="0" err="1" smtClean="0">
                  <a:solidFill>
                    <a:schemeClr val="bg1"/>
                  </a:solidFill>
                </a:rPr>
                <a:t>Thứ</a:t>
              </a:r>
              <a:r>
                <a:rPr lang="en-US" sz="1600" b="1" dirty="0" smtClean="0">
                  <a:solidFill>
                    <a:schemeClr val="bg1"/>
                  </a:solidFill>
                </a:rPr>
                <a:t> Hai, </a:t>
              </a:r>
              <a:r>
                <a:rPr lang="en-US" sz="1600" b="1" dirty="0" err="1">
                  <a:solidFill>
                    <a:schemeClr val="bg1"/>
                  </a:solidFill>
                </a:rPr>
                <a:t>ngày</a:t>
              </a:r>
              <a:r>
                <a:rPr lang="en-US" sz="1600" b="1" dirty="0">
                  <a:solidFill>
                    <a:schemeClr val="bg1"/>
                  </a:solidFill>
                </a:rPr>
                <a:t> </a:t>
              </a:r>
              <a:r>
                <a:rPr lang="en-US" sz="1600" b="1" dirty="0" smtClean="0">
                  <a:solidFill>
                    <a:schemeClr val="bg1"/>
                  </a:solidFill>
                </a:rPr>
                <a:t>10 </a:t>
              </a:r>
              <a:r>
                <a:rPr lang="en-US" sz="1600" b="1" dirty="0" err="1">
                  <a:solidFill>
                    <a:schemeClr val="bg1"/>
                  </a:solidFill>
                </a:rPr>
                <a:t>tháng</a:t>
              </a:r>
              <a:r>
                <a:rPr lang="en-US" sz="1600" b="1" dirty="0">
                  <a:solidFill>
                    <a:schemeClr val="bg1"/>
                  </a:solidFill>
                </a:rPr>
                <a:t> </a:t>
              </a:r>
              <a:r>
                <a:rPr lang="en-US" sz="1600" b="1" dirty="0" smtClean="0">
                  <a:solidFill>
                    <a:schemeClr val="bg1"/>
                  </a:solidFill>
                </a:rPr>
                <a:t>4</a:t>
              </a:r>
              <a:endParaRPr lang="vi-VN" sz="1600" b="1" dirty="0">
                <a:solidFill>
                  <a:schemeClr val="bg1"/>
                </a:solidFill>
              </a:endParaRPr>
            </a:p>
          </p:txBody>
        </p:sp>
        <p:pic>
          <p:nvPicPr>
            <p:cNvPr id="14" name="Picture 13" descr="A body of water with mountains in the background&#10;&#10;Description automatically generated with medium confidence">
              <a:extLst>
                <a:ext uri="{FF2B5EF4-FFF2-40B4-BE49-F238E27FC236}">
                  <a16:creationId xmlns:a16="http://schemas.microsoft.com/office/drawing/2014/main" id="{8E879A97-8F89-429E-B945-3B35A6D35506}"/>
                </a:ext>
              </a:extLst>
            </p:cNvPr>
            <p:cNvPicPr>
              <a:picLocks noChangeAspect="1"/>
            </p:cNvPicPr>
            <p:nvPr/>
          </p:nvPicPr>
          <p:blipFill rotWithShape="1">
            <a:blip r:embed="rId3">
              <a:extLst>
                <a:ext uri="{28A0092B-C50C-407E-A947-70E740481C1C}">
                  <a14:useLocalDpi xmlns:a14="http://schemas.microsoft.com/office/drawing/2010/main" val="0"/>
                </a:ext>
              </a:extLst>
            </a:blip>
            <a:srcRect l="89620" t="91501" r="2541" b="1489"/>
            <a:stretch/>
          </p:blipFill>
          <p:spPr>
            <a:xfrm>
              <a:off x="10741307" y="6235029"/>
              <a:ext cx="1034346" cy="513870"/>
            </a:xfrm>
            <a:prstGeom prst="rect">
              <a:avLst/>
            </a:prstGeom>
          </p:spPr>
        </p:pic>
      </p:grpSp>
    </p:spTree>
    <p:extLst>
      <p:ext uri="{BB962C8B-B14F-4D97-AF65-F5344CB8AC3E}">
        <p14:creationId xmlns:p14="http://schemas.microsoft.com/office/powerpoint/2010/main" val="340593131"/>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954107"/>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Xác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Định</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Lớp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Của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Bài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Toán</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43987" y="1622434"/>
            <a:ext cx="648789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46337" y="2789330"/>
            <a:ext cx="7045551"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65288" y="3810867"/>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65287" y="4884493"/>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BB99565-FE21-4F2B-BE40-639EE563F113}"/>
              </a:ext>
            </a:extLst>
          </p:cNvPr>
          <p:cNvSpPr txBox="1"/>
          <p:nvPr/>
        </p:nvSpPr>
        <p:spPr>
          <a:xfrm>
            <a:off x="4783273" y="1003008"/>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a)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13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1200"/>
                                  </p:stCondLst>
                                  <p:iterate type="lt">
                                    <p:tmAbs val="80"/>
                                  </p:iterate>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4">
                                            <p:txEl>
                                              <p:pRg st="0" end="0"/>
                                            </p:txEl>
                                          </p:spTgt>
                                        </p:tgtEl>
                                        <p:attrNameLst>
                                          <p:attrName>style.visibility</p:attrName>
                                        </p:attrNameLst>
                                      </p:cBhvr>
                                      <p:to>
                                        <p:strVal val="visible"/>
                                      </p:to>
                                    </p:set>
                                    <p:animEffect transition="in" filter="fade">
                                      <p:cBhvr>
                                        <p:cTn id="25" dur="2000"/>
                                        <p:tgtEl>
                                          <p:spTgt spid="44">
                                            <p:txEl>
                                              <p:pRg st="0" end="0"/>
                                            </p:txEl>
                                          </p:spTgt>
                                        </p:tgtEl>
                                      </p:cBhvr>
                                    </p:animEffect>
                                    <p:anim calcmode="lin" valueType="num">
                                      <p:cBhvr>
                                        <p:cTn id="26" dur="2000" fill="hold"/>
                                        <p:tgtEl>
                                          <p:spTgt spid="44">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4">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3" grpId="0"/>
      <p:bldP spid="44" grpId="0"/>
      <p:bldP spid="45" grpId="0"/>
      <p:bldP spid="46"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163424" cy="1815882"/>
          </a:xfrm>
          <a:prstGeom prst="rect">
            <a:avLst/>
          </a:prstGeom>
          <a:noFill/>
        </p:spPr>
        <p:txBody>
          <a:bodyPr wrap="square" rtlCol="0">
            <a:spAutoFit/>
          </a:bodyPr>
          <a:lstStyle/>
          <a:p>
            <a:r>
              <a:rPr lang="en-US" sz="2800" b="1" dirty="0" smtClean="0">
                <a:solidFill>
                  <a:srgbClr val="F7F7F7"/>
                </a:solidFill>
                <a:latin typeface="Times New Roman" panose="02020603050405020304" pitchFamily="18" charset="0"/>
                <a:cs typeface="Times New Roman" panose="02020603050405020304" pitchFamily="18" charset="0"/>
              </a:rPr>
              <a:t>c) Class </a:t>
            </a:r>
            <a:r>
              <a:rPr lang="en-US" sz="2800" b="1" dirty="0" err="1" smtClean="0">
                <a:solidFill>
                  <a:srgbClr val="F7F7F7"/>
                </a:solidFill>
                <a:latin typeface="Times New Roman" panose="02020603050405020304" pitchFamily="18" charset="0"/>
                <a:cs typeface="Times New Roman" panose="02020603050405020304" pitchFamily="18" charset="0"/>
              </a:rPr>
              <a:t>MayTinhXachTay</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kế</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thừa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từ</a:t>
            </a:r>
            <a:r>
              <a:rPr lang="en-US" sz="2800" b="1" dirty="0" smtClean="0">
                <a:solidFill>
                  <a:srgbClr val="F7F7F7"/>
                </a:solidFill>
                <a:latin typeface="Times New Roman" panose="02020603050405020304" pitchFamily="18" charset="0"/>
                <a:cs typeface="Times New Roman" panose="02020603050405020304" pitchFamily="18" charset="0"/>
              </a:rPr>
              <a:t> Class </a:t>
            </a:r>
            <a:r>
              <a:rPr lang="en-US" sz="2800" b="1" dirty="0" err="1" smtClean="0">
                <a:solidFill>
                  <a:srgbClr val="F7F7F7"/>
                </a:solidFill>
                <a:latin typeface="Times New Roman" panose="02020603050405020304" pitchFamily="18" charset="0"/>
                <a:cs typeface="Times New Roman" panose="02020603050405020304" pitchFamily="18" charset="0"/>
              </a:rPr>
              <a:t>MayTinh</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6" name="TextBox 45">
            <a:extLst>
              <a:ext uri="{FF2B5EF4-FFF2-40B4-BE49-F238E27FC236}">
                <a16:creationId xmlns:a16="http://schemas.microsoft.com/office/drawing/2014/main" id="{5BB99565-FE21-4F2B-BE40-639EE563F113}"/>
              </a:ext>
            </a:extLst>
          </p:cNvPr>
          <p:cNvSpPr txBox="1"/>
          <p:nvPr/>
        </p:nvSpPr>
        <p:spPr>
          <a:xfrm>
            <a:off x="4676781" y="1210221"/>
            <a:ext cx="7115108" cy="1938992"/>
          </a:xfrm>
          <a:prstGeom prst="rect">
            <a:avLst/>
          </a:prstGeom>
          <a:noFill/>
        </p:spPr>
        <p:txBody>
          <a:bodyPr wrap="square" rtlCol="0">
            <a:spAutoFit/>
          </a:bodyPr>
          <a:lstStyle/>
          <a:p>
            <a:pPr marL="285750" lvl="0" indent="-285750">
              <a:buFont typeface="Arial" panose="020B0604020202020204" pitchFamily="34" charset="0"/>
              <a:buChar char="•"/>
            </a:pP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Thuộc tính : String maSerial, int slTon,double trọng </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lượng</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Phương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thức: </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lvl="0"/>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Nhapthongtin: override nhap() ở class MayTinh</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lvl="0"/>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HienThongtin: override hien() ở class Nguoi.</a:t>
            </a:r>
            <a:endParaRPr lang="en-US"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954107"/>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Xác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Định</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Lớp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Của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Bài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Toán</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43987" y="1622434"/>
            <a:ext cx="648789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46337" y="2789330"/>
            <a:ext cx="7045551"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65288" y="3810867"/>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65287" y="4884493"/>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BB99565-FE21-4F2B-BE40-639EE563F113}"/>
              </a:ext>
            </a:extLst>
          </p:cNvPr>
          <p:cNvSpPr txBox="1"/>
          <p:nvPr/>
        </p:nvSpPr>
        <p:spPr>
          <a:xfrm>
            <a:off x="4783273" y="1003008"/>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a)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62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1200"/>
                                  </p:stCondLst>
                                  <p:iterate type="lt">
                                    <p:tmAbs val="80"/>
                                  </p:iterate>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2000"/>
                                        <p:tgtEl>
                                          <p:spTgt spid="45">
                                            <p:txEl>
                                              <p:pRg st="0" end="0"/>
                                            </p:txEl>
                                          </p:spTgt>
                                        </p:tgtEl>
                                      </p:cBhvr>
                                    </p:animEffect>
                                    <p:anim calcmode="lin" valueType="num">
                                      <p:cBhvr>
                                        <p:cTn id="26" dur="2000" fill="hold"/>
                                        <p:tgtEl>
                                          <p:spTgt spid="45">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3" grpId="0"/>
      <p:bldP spid="44" grpId="0"/>
      <p:bldP spid="45" grpId="0"/>
      <p:bldP spid="46" grpId="0"/>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163424" cy="954107"/>
          </a:xfrm>
          <a:prstGeom prst="rect">
            <a:avLst/>
          </a:prstGeom>
          <a:noFill/>
        </p:spPr>
        <p:txBody>
          <a:bodyPr wrap="square" rtlCol="0">
            <a:spAutoFit/>
          </a:bodyPr>
          <a:lstStyle/>
          <a:p>
            <a:r>
              <a:rPr lang="en-US" sz="2800" b="1" dirty="0" smtClean="0">
                <a:solidFill>
                  <a:srgbClr val="F7F7F7"/>
                </a:solidFill>
                <a:latin typeface="Times New Roman" panose="02020603050405020304" pitchFamily="18" charset="0"/>
                <a:cs typeface="Times New Roman" panose="02020603050405020304" pitchFamily="18" charset="0"/>
              </a:rPr>
              <a:t>d) Class </a:t>
            </a:r>
            <a:r>
              <a:rPr lang="en-US" sz="2800" b="1" dirty="0" err="1" smtClean="0">
                <a:solidFill>
                  <a:srgbClr val="F7F7F7"/>
                </a:solidFill>
                <a:latin typeface="Times New Roman" panose="02020603050405020304" pitchFamily="18" charset="0"/>
                <a:cs typeface="Times New Roman" panose="02020603050405020304" pitchFamily="18" charset="0"/>
              </a:rPr>
              <a:t>Phiếu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Nhập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Xuất</a:t>
            </a:r>
            <a:r>
              <a:rPr lang="en-US" sz="2800" b="1" dirty="0" smtClean="0">
                <a:solidFill>
                  <a:srgbClr val="F7F7F7"/>
                </a:solidFill>
                <a:latin typeface="Times New Roman" panose="02020603050405020304" pitchFamily="18" charset="0"/>
                <a:cs typeface="Times New Roman" panose="02020603050405020304" pitchFamily="18" charset="0"/>
              </a:rPr>
              <a:t> </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6" name="TextBox 45">
            <a:extLst>
              <a:ext uri="{FF2B5EF4-FFF2-40B4-BE49-F238E27FC236}">
                <a16:creationId xmlns:a16="http://schemas.microsoft.com/office/drawing/2014/main" id="{5BB99565-FE21-4F2B-BE40-639EE563F113}"/>
              </a:ext>
            </a:extLst>
          </p:cNvPr>
          <p:cNvSpPr txBox="1"/>
          <p:nvPr/>
        </p:nvSpPr>
        <p:spPr>
          <a:xfrm>
            <a:off x="4676781" y="1210221"/>
            <a:ext cx="7115108" cy="2677656"/>
          </a:xfrm>
          <a:prstGeom prst="rect">
            <a:avLst/>
          </a:prstGeom>
          <a:noFill/>
        </p:spPr>
        <p:txBody>
          <a:bodyPr wrap="square" rtlCol="0">
            <a:spAutoFit/>
          </a:bodyPr>
          <a:lstStyle/>
          <a:p>
            <a:pPr marL="285750" lvl="0" indent="-285750">
              <a:buFont typeface="Arial" panose="020B0604020202020204" pitchFamily="34" charset="0"/>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Thuộc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tính: int ngay, thang , nam; String donViNhap, diaChiKho</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Phương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thức</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marL="342900" lvl="0" indent="-342900">
              <a:buFontTx/>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NhapThongtin</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 Nhập đơn vị nhập,nhập địa chỉ kho, nhập ngày , tháng, </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năm</a:t>
            </a:r>
            <a:r>
              <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p>
          <a:p>
            <a:pPr marL="342900" lvl="0" indent="-342900">
              <a:buFontTx/>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XuatThongTin</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 Nhập đơn vị nhập,nhập địa chỉ kho, nhập ngày , tháng, năm</a:t>
            </a:r>
            <a:endParaRPr lang="en-US"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999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954107"/>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Xác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Định</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Các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Lớp</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Của</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Bài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Toán</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43987" y="1622434"/>
            <a:ext cx="648789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46337" y="2789330"/>
            <a:ext cx="7045551"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65288" y="3810867"/>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65287" y="4884493"/>
            <a:ext cx="2848303"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BB99565-FE21-4F2B-BE40-639EE563F113}"/>
              </a:ext>
            </a:extLst>
          </p:cNvPr>
          <p:cNvSpPr txBox="1"/>
          <p:nvPr/>
        </p:nvSpPr>
        <p:spPr>
          <a:xfrm>
            <a:off x="4783273" y="1003008"/>
            <a:ext cx="5475482" cy="461665"/>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a)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97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1200"/>
                                  </p:stCondLst>
                                  <p:iterate type="lt">
                                    <p:tmAbs val="80"/>
                                  </p:iterate>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6">
                                            <p:txEl>
                                              <p:pRg st="0" end="0"/>
                                            </p:txEl>
                                          </p:spTgt>
                                        </p:tgtEl>
                                        <p:attrNameLst>
                                          <p:attrName>style.visibility</p:attrName>
                                        </p:attrNameLst>
                                      </p:cBhvr>
                                      <p:to>
                                        <p:strVal val="visible"/>
                                      </p:to>
                                    </p:set>
                                    <p:animEffect transition="in" filter="fade">
                                      <p:cBhvr>
                                        <p:cTn id="25" dur="2000"/>
                                        <p:tgtEl>
                                          <p:spTgt spid="46">
                                            <p:txEl>
                                              <p:pRg st="0" end="0"/>
                                            </p:txEl>
                                          </p:spTgt>
                                        </p:tgtEl>
                                      </p:cBhvr>
                                    </p:animEffect>
                                    <p:anim calcmode="lin" valueType="num">
                                      <p:cBhvr>
                                        <p:cTn id="26" dur="2000" fill="hold"/>
                                        <p:tgtEl>
                                          <p:spTgt spid="46">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3" grpId="0"/>
      <p:bldP spid="44" grpId="0"/>
      <p:bldP spid="45" grpId="0"/>
      <p:bldP spid="46"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26312" y="696227"/>
            <a:ext cx="7416046" cy="5195455"/>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163424" cy="523220"/>
          </a:xfrm>
          <a:prstGeom prst="rect">
            <a:avLst/>
          </a:prstGeom>
          <a:noFill/>
        </p:spPr>
        <p:txBody>
          <a:bodyPr wrap="square" rtlCol="0">
            <a:spAutoFit/>
          </a:bodyPr>
          <a:lstStyle/>
          <a:p>
            <a:r>
              <a:rPr lang="en-US" sz="2800" b="1" dirty="0" smtClean="0">
                <a:solidFill>
                  <a:srgbClr val="F7F7F7"/>
                </a:solidFill>
                <a:latin typeface="Times New Roman" panose="02020603050405020304" pitchFamily="18" charset="0"/>
                <a:cs typeface="Times New Roman" panose="02020603050405020304" pitchFamily="18" charset="0"/>
              </a:rPr>
              <a:t>e) Class </a:t>
            </a:r>
            <a:r>
              <a:rPr lang="en-US" sz="2800" b="1" dirty="0" err="1" smtClean="0">
                <a:solidFill>
                  <a:srgbClr val="F7F7F7"/>
                </a:solidFill>
                <a:latin typeface="Times New Roman" panose="02020603050405020304" pitchFamily="18" charset="0"/>
                <a:cs typeface="Times New Roman" panose="02020603050405020304" pitchFamily="18" charset="0"/>
              </a:rPr>
              <a:t>Quản</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Lý</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6" name="TextBox 45">
            <a:extLst>
              <a:ext uri="{FF2B5EF4-FFF2-40B4-BE49-F238E27FC236}">
                <a16:creationId xmlns:a16="http://schemas.microsoft.com/office/drawing/2014/main" id="{5BB99565-FE21-4F2B-BE40-639EE563F113}"/>
              </a:ext>
            </a:extLst>
          </p:cNvPr>
          <p:cNvSpPr txBox="1"/>
          <p:nvPr/>
        </p:nvSpPr>
        <p:spPr>
          <a:xfrm>
            <a:off x="4676781" y="1210221"/>
            <a:ext cx="7115108" cy="1569660"/>
          </a:xfrm>
          <a:prstGeom prst="rect">
            <a:avLst/>
          </a:prstGeom>
          <a:noFill/>
        </p:spPr>
        <p:txBody>
          <a:bodyPr wrap="square" rtlCol="0">
            <a:spAutoFit/>
          </a:bodyPr>
          <a:lstStyle/>
          <a:p>
            <a:pPr marL="285750" lvl="0" indent="-285750">
              <a:buFont typeface="Arial" panose="020B0604020202020204" pitchFamily="34" charset="0"/>
              <a:buChar char="•"/>
            </a:pP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Thuộc tính</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Phương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thức</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a:p>
            <a:pPr lvl="0"/>
            <a:r>
              <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 </a:t>
            </a:r>
            <a:r>
              <a:rPr lang="vi-VN" sz="2400" dirty="0" smtClean="0">
                <a:solidFill>
                  <a:schemeClr val="accent5">
                    <a:lumMod val="60000"/>
                    <a:lumOff val="40000"/>
                  </a:schemeClr>
                </a:solidFill>
                <a:latin typeface="Times New Roman" panose="02020603050405020304" pitchFamily="18" charset="0"/>
                <a:cs typeface="Times New Roman" panose="02020603050405020304" pitchFamily="18" charset="0"/>
              </a:rPr>
              <a:t> </a:t>
            </a:r>
            <a:r>
              <a:rPr lang="vi-VN" sz="2400" dirty="0">
                <a:solidFill>
                  <a:schemeClr val="accent5">
                    <a:lumMod val="60000"/>
                    <a:lumOff val="40000"/>
                  </a:schemeClr>
                </a:solidFill>
                <a:latin typeface="Times New Roman" panose="02020603050405020304" pitchFamily="18" charset="0"/>
                <a:cs typeface="Times New Roman" panose="02020603050405020304" pitchFamily="18" charset="0"/>
              </a:rPr>
              <a:t>Menu: tạo ra các tùy chọn để biết rằng là máy tính xách tay hay máy tính để bàn.</a:t>
            </a:r>
            <a:endParaRPr lang="en-US" sz="2400" dirty="0" smtClean="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20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grpSp>
        <p:nvGrpSpPr>
          <p:cNvPr id="47" name="Group 46">
            <a:extLst>
              <a:ext uri="{FF2B5EF4-FFF2-40B4-BE49-F238E27FC236}">
                <a16:creationId xmlns:a16="http://schemas.microsoft.com/office/drawing/2014/main" id="{85DD6342-776A-483F-BCA6-ADA4D3E867B6}"/>
              </a:ext>
            </a:extLst>
          </p:cNvPr>
          <p:cNvGrpSpPr/>
          <p:nvPr/>
        </p:nvGrpSpPr>
        <p:grpSpPr>
          <a:xfrm>
            <a:off x="4411642" y="510431"/>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5102378" y="3429000"/>
            <a:ext cx="2539393" cy="523220"/>
          </a:xfrm>
          <a:prstGeom prst="rect">
            <a:avLst/>
          </a:prstGeom>
          <a:noFill/>
        </p:spPr>
        <p:txBody>
          <a:bodyPr wrap="square" rtlCol="0">
            <a:spAutoFit/>
          </a:bodyPr>
          <a:lstStyle/>
          <a:p>
            <a:r>
              <a:rPr lang="en-US" sz="2800" b="1" dirty="0" err="1" smtClean="0">
                <a:solidFill>
                  <a:srgbClr val="F7F7F7"/>
                </a:solidFill>
                <a:latin typeface="Times New Roman" panose="02020603050405020304" pitchFamily="18" charset="0"/>
                <a:cs typeface="Times New Roman" panose="02020603050405020304" pitchFamily="18" charset="0"/>
              </a:rPr>
              <a:t>Sơ</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Đồ</a:t>
            </a:r>
            <a:r>
              <a:rPr lang="en-US" sz="2800" b="1" dirty="0" smtClean="0">
                <a:solidFill>
                  <a:srgbClr val="F7F7F7"/>
                </a:solidFill>
                <a:latin typeface="Times New Roman" panose="02020603050405020304" pitchFamily="18" charset="0"/>
                <a:cs typeface="Times New Roman" panose="02020603050405020304" pitchFamily="18" charset="0"/>
              </a:rPr>
              <a:t> UML</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3505" y="788602"/>
            <a:ext cx="1096846" cy="1120454"/>
          </a:xfrm>
          <a:prstGeom prst="ellipse">
            <a:avLst/>
          </a:prstGeom>
        </p:spPr>
      </p:pic>
    </p:spTree>
    <p:extLst>
      <p:ext uri="{BB962C8B-B14F-4D97-AF65-F5344CB8AC3E}">
        <p14:creationId xmlns:p14="http://schemas.microsoft.com/office/powerpoint/2010/main" val="16350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iterate type="lt">
                                    <p:tmAbs val="80"/>
                                  </p:iterate>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UML Phần Mềm Quản Lý Kho Máy Tính </a:t>
              </a:r>
              <a:endParaRPr lang="vi-VN" dirty="0"/>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1"/>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pic>
        <p:nvPicPr>
          <p:cNvPr id="22" name="Picture 2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796845" y="427387"/>
            <a:ext cx="8598310" cy="5829776"/>
          </a:xfrm>
          <a:prstGeom prst="rect">
            <a:avLst/>
          </a:prstGeom>
        </p:spPr>
      </p:pic>
    </p:spTree>
    <p:extLst>
      <p:ext uri="{BB962C8B-B14F-4D97-AF65-F5344CB8AC3E}">
        <p14:creationId xmlns:p14="http://schemas.microsoft.com/office/powerpoint/2010/main" val="37517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504669" y="911562"/>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a:solidFill>
                    <a:srgbClr val="F7F7F7"/>
                  </a:solidFill>
                </a:rPr>
                <a:t>Nội dung 2</a:t>
              </a:r>
              <a:endParaRPr lang="vi-VN" sz="2400" b="1">
                <a:solidFill>
                  <a:srgbClr val="F7F7F7"/>
                </a:solidFill>
              </a:endParaRPr>
            </a:p>
          </p:txBody>
        </p:sp>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219200" y="3205655"/>
            <a:ext cx="3056932" cy="523220"/>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Cài</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Đặt</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04978" y="834846"/>
            <a:ext cx="1096846" cy="1120454"/>
          </a:xfrm>
          <a:prstGeom prst="ellipse">
            <a:avLst/>
          </a:prstGeom>
        </p:spPr>
      </p:pic>
      <p:sp>
        <p:nvSpPr>
          <p:cNvPr id="43" name="TextBox 42">
            <a:extLst>
              <a:ext uri="{FF2B5EF4-FFF2-40B4-BE49-F238E27FC236}">
                <a16:creationId xmlns:a16="http://schemas.microsoft.com/office/drawing/2014/main" id="{5BB99565-FE21-4F2B-BE40-639EE563F113}"/>
              </a:ext>
            </a:extLst>
          </p:cNvPr>
          <p:cNvSpPr txBox="1"/>
          <p:nvPr/>
        </p:nvSpPr>
        <p:spPr>
          <a:xfrm>
            <a:off x="4705365" y="1839617"/>
            <a:ext cx="6578311" cy="1200329"/>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b) Class </a:t>
            </a:r>
            <a:r>
              <a:rPr lang="en-US" sz="2400" b="1" dirty="0" err="1" smtClean="0">
                <a:solidFill>
                  <a:srgbClr val="F7F7F7"/>
                </a:solidFill>
                <a:latin typeface="Times New Roman" panose="02020603050405020304" pitchFamily="18" charset="0"/>
                <a:cs typeface="Times New Roman" panose="02020603050405020304" pitchFamily="18" charset="0"/>
              </a:rPr>
              <a:t>MayTinhDeBan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en-US" sz="2400" b="1" dirty="0" smtClean="0">
              <a:solidFill>
                <a:srgbClr val="F7F7F7"/>
              </a:solidFill>
              <a:latin typeface="Times New Roman" panose="02020603050405020304" pitchFamily="18" charset="0"/>
              <a:cs typeface="Times New Roman" panose="02020603050405020304" pitchFamily="18" charset="0"/>
            </a:endParaRPr>
          </a:p>
          <a:p>
            <a:r>
              <a:rPr lang="en-US" sz="2400" b="1" dirty="0" smtClean="0">
                <a:solidFill>
                  <a:srgbClr val="F7F7F7"/>
                </a:solidFill>
                <a:latin typeface="Times New Roman" panose="02020603050405020304" pitchFamily="18" charset="0"/>
                <a:cs typeface="Times New Roman" panose="02020603050405020304" pitchFamily="18" charset="0"/>
                <a:sym typeface="Wingdings" panose="05000000000000000000" pitchFamily="2" charset="2"/>
              </a:rPr>
              <a:t> </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BB99565-FE21-4F2B-BE40-639EE563F113}"/>
              </a:ext>
            </a:extLst>
          </p:cNvPr>
          <p:cNvSpPr txBox="1"/>
          <p:nvPr/>
        </p:nvSpPr>
        <p:spPr>
          <a:xfrm>
            <a:off x="4717565" y="3168606"/>
            <a:ext cx="7045551"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c) Class </a:t>
            </a:r>
            <a:r>
              <a:rPr lang="en-US" sz="2400" b="1" dirty="0" err="1" smtClean="0">
                <a:solidFill>
                  <a:srgbClr val="F7F7F7"/>
                </a:solidFill>
                <a:latin typeface="Times New Roman" panose="02020603050405020304" pitchFamily="18" charset="0"/>
                <a:cs typeface="Times New Roman" panose="02020603050405020304" pitchFamily="18" charset="0"/>
              </a:rPr>
              <a:t>MayTinhXachTay</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kế</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thừa</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từ</a:t>
            </a:r>
            <a:r>
              <a:rPr lang="en-US" sz="2400" b="1" dirty="0" smtClean="0">
                <a:solidFill>
                  <a:srgbClr val="F7F7F7"/>
                </a:solidFill>
                <a:latin typeface="Times New Roman" panose="02020603050405020304" pitchFamily="18" charset="0"/>
                <a:cs typeface="Times New Roman" panose="02020603050405020304" pitchFamily="18" charset="0"/>
              </a:rPr>
              <a:t> 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en-US" sz="2400" b="1" dirty="0" smtClean="0">
              <a:solidFill>
                <a:srgbClr val="F7F7F7"/>
              </a:solidFill>
              <a:latin typeface="Times New Roman" panose="02020603050405020304" pitchFamily="18" charset="0"/>
              <a:cs typeface="Times New Roman" panose="02020603050405020304" pitchFamily="18" charset="0"/>
            </a:endParaRPr>
          </a:p>
          <a:p>
            <a:r>
              <a:rPr lang="en-US" sz="2400" b="1" dirty="0" smtClean="0">
                <a:solidFill>
                  <a:srgbClr val="F7F7F7"/>
                </a:solidFill>
                <a:latin typeface="Times New Roman" panose="02020603050405020304" pitchFamily="18" charset="0"/>
                <a:cs typeface="Times New Roman" panose="02020603050405020304" pitchFamily="18" charset="0"/>
                <a:sym typeface="Wingdings" panose="05000000000000000000" pitchFamily="2" charset="2"/>
              </a:rPr>
              <a: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BB99565-FE21-4F2B-BE40-639EE563F113}"/>
              </a:ext>
            </a:extLst>
          </p:cNvPr>
          <p:cNvSpPr txBox="1"/>
          <p:nvPr/>
        </p:nvSpPr>
        <p:spPr>
          <a:xfrm>
            <a:off x="4710984" y="4338138"/>
            <a:ext cx="5475482"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d) Class </a:t>
            </a:r>
            <a:r>
              <a:rPr lang="en-US" sz="2400" b="1" dirty="0" err="1" smtClean="0">
                <a:solidFill>
                  <a:srgbClr val="F7F7F7"/>
                </a:solidFill>
                <a:latin typeface="Times New Roman" panose="02020603050405020304" pitchFamily="18" charset="0"/>
                <a:cs typeface="Times New Roman" panose="02020603050405020304" pitchFamily="18" charset="0"/>
              </a:rPr>
              <a:t>Phiếu</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Nhập</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Xuất</a:t>
            </a:r>
            <a:endParaRPr lang="en-US" sz="2400" b="1" dirty="0" smtClean="0">
              <a:solidFill>
                <a:srgbClr val="F7F7F7"/>
              </a:solidFill>
              <a:latin typeface="Times New Roman" panose="02020603050405020304" pitchFamily="18" charset="0"/>
              <a:cs typeface="Times New Roman" panose="02020603050405020304" pitchFamily="18" charset="0"/>
            </a:endParaRPr>
          </a:p>
          <a:p>
            <a:r>
              <a:rPr lang="en-US" sz="2400" b="1" dirty="0" smtClean="0">
                <a:solidFill>
                  <a:srgbClr val="F7F7F7"/>
                </a:solidFill>
                <a:latin typeface="Times New Roman" panose="02020603050405020304" pitchFamily="18" charset="0"/>
                <a:cs typeface="Times New Roman" panose="02020603050405020304" pitchFamily="18" charset="0"/>
                <a:sym typeface="Wingdings" panose="05000000000000000000" pitchFamily="2" charset="2"/>
              </a:rPr>
              <a: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5BB99565-FE21-4F2B-BE40-639EE563F113}"/>
              </a:ext>
            </a:extLst>
          </p:cNvPr>
          <p:cNvSpPr txBox="1"/>
          <p:nvPr/>
        </p:nvSpPr>
        <p:spPr>
          <a:xfrm>
            <a:off x="4737901" y="5276466"/>
            <a:ext cx="2848303" cy="830997"/>
          </a:xfrm>
          <a:prstGeom prst="rect">
            <a:avLst/>
          </a:prstGeom>
          <a:noFill/>
        </p:spPr>
        <p:txBody>
          <a:bodyPr wrap="square" rtlCol="0">
            <a:spAutoFit/>
          </a:bodyPr>
          <a:lstStyle/>
          <a:p>
            <a:r>
              <a:rPr lang="en-US" sz="2400" b="1" dirty="0" smtClean="0">
                <a:solidFill>
                  <a:srgbClr val="F7F7F7"/>
                </a:solidFill>
                <a:latin typeface="Times New Roman" panose="02020603050405020304" pitchFamily="18" charset="0"/>
                <a:cs typeface="Times New Roman" panose="02020603050405020304" pitchFamily="18" charset="0"/>
              </a:rPr>
              <a:t>e) Class </a:t>
            </a:r>
            <a:r>
              <a:rPr lang="en-US" sz="2400" b="1" dirty="0" err="1" smtClean="0">
                <a:solidFill>
                  <a:srgbClr val="F7F7F7"/>
                </a:solidFill>
                <a:latin typeface="Times New Roman" panose="02020603050405020304" pitchFamily="18" charset="0"/>
                <a:cs typeface="Times New Roman" panose="02020603050405020304" pitchFamily="18" charset="0"/>
              </a:rPr>
              <a:t>Quản</a:t>
            </a:r>
            <a:r>
              <a:rPr lang="en-US" sz="2400" b="1" dirty="0" smtClean="0">
                <a:solidFill>
                  <a:srgbClr val="F7F7F7"/>
                </a:solidFill>
                <a:latin typeface="Times New Roman" panose="02020603050405020304" pitchFamily="18" charset="0"/>
                <a:cs typeface="Times New Roman" panose="02020603050405020304" pitchFamily="18" charset="0"/>
              </a:rPr>
              <a:t> </a:t>
            </a:r>
            <a:r>
              <a:rPr lang="en-US" sz="2400" b="1" dirty="0" err="1" smtClean="0">
                <a:solidFill>
                  <a:srgbClr val="F7F7F7"/>
                </a:solidFill>
                <a:latin typeface="Times New Roman" panose="02020603050405020304" pitchFamily="18" charset="0"/>
                <a:cs typeface="Times New Roman" panose="02020603050405020304" pitchFamily="18" charset="0"/>
              </a:rPr>
              <a:t>Lý</a:t>
            </a:r>
            <a:endParaRPr lang="en-US" sz="2400" b="1" dirty="0" smtClean="0">
              <a:solidFill>
                <a:srgbClr val="F7F7F7"/>
              </a:solidFill>
              <a:latin typeface="Times New Roman" panose="02020603050405020304" pitchFamily="18" charset="0"/>
              <a:cs typeface="Times New Roman" panose="02020603050405020304" pitchFamily="18" charset="0"/>
            </a:endParaRPr>
          </a:p>
          <a:p>
            <a:r>
              <a:rPr lang="en-US" sz="2400" b="1" dirty="0" smtClean="0">
                <a:solidFill>
                  <a:srgbClr val="F7F7F7"/>
                </a:solidFill>
                <a:latin typeface="Times New Roman" panose="02020603050405020304" pitchFamily="18" charset="0"/>
                <a:cs typeface="Times New Roman" panose="02020603050405020304" pitchFamily="18" charset="0"/>
                <a:sym typeface="Wingdings" panose="05000000000000000000" pitchFamily="2" charset="2"/>
              </a:rPr>
              <a:t></a:t>
            </a:r>
            <a:endParaRPr lang="vi-VN" sz="2400" b="1" dirty="0">
              <a:solidFill>
                <a:srgbClr val="F7F7F7"/>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BB99565-FE21-4F2B-BE40-639EE563F113}"/>
              </a:ext>
            </a:extLst>
          </p:cNvPr>
          <p:cNvSpPr txBox="1"/>
          <p:nvPr/>
        </p:nvSpPr>
        <p:spPr>
          <a:xfrm>
            <a:off x="4699823" y="871317"/>
            <a:ext cx="5475482" cy="830997"/>
          </a:xfrm>
          <a:prstGeom prst="rect">
            <a:avLst/>
          </a:prstGeom>
          <a:noFill/>
        </p:spPr>
        <p:txBody>
          <a:bodyPr wrap="square" rtlCol="0">
            <a:spAutoFit/>
          </a:bodyPr>
          <a:lstStyle/>
          <a:p>
            <a:pPr marL="457200" indent="-457200">
              <a:buAutoNum type="alphaLcParenR"/>
            </a:pPr>
            <a:r>
              <a:rPr lang="en-US" sz="2400" b="1" dirty="0" smtClean="0">
                <a:solidFill>
                  <a:srgbClr val="F7F7F7"/>
                </a:solidFill>
                <a:latin typeface="Times New Roman" panose="02020603050405020304" pitchFamily="18" charset="0"/>
                <a:cs typeface="Times New Roman" panose="02020603050405020304" pitchFamily="18" charset="0"/>
              </a:rPr>
              <a:t>Class </a:t>
            </a:r>
            <a:r>
              <a:rPr lang="en-US" sz="2400" b="1" dirty="0" err="1" smtClean="0">
                <a:solidFill>
                  <a:srgbClr val="F7F7F7"/>
                </a:solidFill>
                <a:latin typeface="Times New Roman" panose="02020603050405020304" pitchFamily="18" charset="0"/>
                <a:cs typeface="Times New Roman" panose="02020603050405020304" pitchFamily="18" charset="0"/>
              </a:rPr>
              <a:t>MayTinh</a:t>
            </a:r>
            <a:endParaRPr lang="en-US" sz="2400" b="1" dirty="0" smtClean="0">
              <a:solidFill>
                <a:srgbClr val="F7F7F7"/>
              </a:solidFill>
              <a:latin typeface="Times New Roman" panose="02020603050405020304" pitchFamily="18" charset="0"/>
              <a:cs typeface="Times New Roman" panose="02020603050405020304" pitchFamily="18" charset="0"/>
            </a:endParaRPr>
          </a:p>
          <a:p>
            <a:r>
              <a:rPr lang="en-US" sz="2400" b="1" dirty="0" smtClean="0">
                <a:solidFill>
                  <a:srgbClr val="F7F7F7"/>
                </a:solidFill>
                <a:latin typeface="Times New Roman" panose="02020603050405020304" pitchFamily="18" charset="0"/>
                <a:cs typeface="Times New Roman" panose="02020603050405020304" pitchFamily="18" charset="0"/>
                <a:sym typeface="Wingdings" panose="05000000000000000000" pitchFamily="2" charset="2"/>
              </a:rPr>
              <a:t> </a:t>
            </a:r>
            <a:endParaRPr lang="vi-VN" sz="2400" b="1" dirty="0">
              <a:solidFill>
                <a:srgbClr val="F7F7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76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75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1200"/>
                                  </p:stCondLst>
                                  <p:iterate type="lt">
                                    <p:tmAbs val="80"/>
                                  </p:iterate>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1200"/>
                                  </p:stCondLst>
                                  <p:iterate type="lt">
                                    <p:tmAbs val="80"/>
                                  </p:iterate>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1200"/>
                                  </p:stCondLst>
                                  <p:iterate type="lt">
                                    <p:tmAbs val="80"/>
                                  </p:iterate>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1200"/>
                                  </p:stCondLst>
                                  <p:iterate type="lt">
                                    <p:tmAbs val="80"/>
                                  </p:iterate>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3">
                                            <p:txEl>
                                              <p:pRg st="0" end="0"/>
                                            </p:txEl>
                                          </p:spTgt>
                                        </p:tgtEl>
                                        <p:attrNameLst>
                                          <p:attrName>style.visibility</p:attrName>
                                        </p:attrNameLst>
                                      </p:cBhvr>
                                      <p:to>
                                        <p:strVal val="visible"/>
                                      </p:to>
                                    </p:set>
                                    <p:animEffect transition="in" filter="fade">
                                      <p:cBhvr>
                                        <p:cTn id="25" dur="2000"/>
                                        <p:tgtEl>
                                          <p:spTgt spid="43">
                                            <p:txEl>
                                              <p:pRg st="0" end="0"/>
                                            </p:txEl>
                                          </p:spTgt>
                                        </p:tgtEl>
                                      </p:cBhvr>
                                    </p:animEffect>
                                    <p:anim calcmode="lin" valueType="num">
                                      <p:cBhvr>
                                        <p:cTn id="26" dur="2000" fill="hold"/>
                                        <p:tgtEl>
                                          <p:spTgt spid="43">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4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43">
                                            <p:txEl>
                                              <p:pRg st="1" end="1"/>
                                            </p:txEl>
                                          </p:spTgt>
                                        </p:tgtEl>
                                        <p:attrNameLst>
                                          <p:attrName>style.visibility</p:attrName>
                                        </p:attrNameLst>
                                      </p:cBhvr>
                                      <p:to>
                                        <p:strVal val="visible"/>
                                      </p:to>
                                    </p:set>
                                    <p:animEffect transition="in" filter="fade">
                                      <p:cBhvr>
                                        <p:cTn id="32" dur="2000"/>
                                        <p:tgtEl>
                                          <p:spTgt spid="43">
                                            <p:txEl>
                                              <p:pRg st="1" end="1"/>
                                            </p:txEl>
                                          </p:spTgt>
                                        </p:tgtEl>
                                      </p:cBhvr>
                                    </p:animEffect>
                                    <p:anim calcmode="lin" valueType="num">
                                      <p:cBhvr>
                                        <p:cTn id="33" dur="2000" fill="hold"/>
                                        <p:tgtEl>
                                          <p:spTgt spid="43">
                                            <p:txEl>
                                              <p:pRg st="1" end="1"/>
                                            </p:txEl>
                                          </p:spTgt>
                                        </p:tgtEl>
                                        <p:attrNameLst>
                                          <p:attrName>ppt_w</p:attrName>
                                        </p:attrNameLst>
                                      </p:cBhvr>
                                      <p:tavLst>
                                        <p:tav tm="0" fmla="#ppt_w*sin(2.5*pi*$)">
                                          <p:val>
                                            <p:fltVal val="0"/>
                                          </p:val>
                                        </p:tav>
                                        <p:tav tm="100000">
                                          <p:val>
                                            <p:fltVal val="1"/>
                                          </p:val>
                                        </p:tav>
                                      </p:tavLst>
                                    </p:anim>
                                    <p:anim calcmode="lin" valueType="num">
                                      <p:cBhvr>
                                        <p:cTn id="34" dur="2000" fill="hold"/>
                                        <p:tgtEl>
                                          <p:spTgt spid="4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43" grpId="0"/>
      <p:bldP spid="44" grpId="0"/>
      <p:bldP spid="45" grpId="0"/>
      <p:bldP spid="46"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9747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rPr>
                <a:t>Nội</a:t>
              </a:r>
              <a:r>
                <a:rPr lang="en-US" sz="2400" b="1" dirty="0">
                  <a:solidFill>
                    <a:srgbClr val="F7F7F7"/>
                  </a:solidFill>
                </a:rPr>
                <a:t> dung 3</a:t>
              </a:r>
              <a:endParaRPr lang="vi-VN" sz="2400" b="1" dirty="0">
                <a:solidFill>
                  <a:srgbClr val="F7F7F7"/>
                </a:solidFill>
              </a:endParaRPr>
            </a:p>
          </p:txBody>
        </p:sp>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19200" y="3205655"/>
            <a:ext cx="2458046"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Yêu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Cầu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Hệ</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Thống</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28586" y="964336"/>
            <a:ext cx="1249630" cy="1174172"/>
          </a:xfrm>
          <a:prstGeom prst="ellipse">
            <a:avLst/>
          </a:prstGeom>
        </p:spPr>
      </p:pic>
      <p:sp>
        <p:nvSpPr>
          <p:cNvPr id="45" name="TextBox 44">
            <a:extLst>
              <a:ext uri="{FF2B5EF4-FFF2-40B4-BE49-F238E27FC236}">
                <a16:creationId xmlns:a16="http://schemas.microsoft.com/office/drawing/2014/main" id="{F8277931-17DD-4E20-A401-D94CDA58DA3E}"/>
              </a:ext>
            </a:extLst>
          </p:cNvPr>
          <p:cNvSpPr txBox="1"/>
          <p:nvPr/>
        </p:nvSpPr>
        <p:spPr>
          <a:xfrm>
            <a:off x="4896011" y="1134914"/>
            <a:ext cx="7064370" cy="3477875"/>
          </a:xfrm>
          <a:prstGeom prst="rect">
            <a:avLst/>
          </a:prstGeom>
          <a:noFill/>
        </p:spPr>
        <p:txBody>
          <a:bodyPr wrap="square" rtlCol="0">
            <a:spAutoFit/>
          </a:bodyPr>
          <a:lstStyle/>
          <a:p>
            <a:r>
              <a:rPr lang="vi-VN" sz="2000" b="1" dirty="0" smtClean="0">
                <a:solidFill>
                  <a:srgbClr val="F7F7F7"/>
                </a:solidFill>
              </a:rPr>
              <a:t>Xây </a:t>
            </a:r>
            <a:r>
              <a:rPr lang="vi-VN" sz="2000" b="1" dirty="0">
                <a:solidFill>
                  <a:srgbClr val="F7F7F7"/>
                </a:solidFill>
              </a:rPr>
              <a:t>dựng được phần mềm quản lý kho sản phẩm giúp cho người quản lý tiết kiệm thời gian và có</a:t>
            </a:r>
          </a:p>
          <a:p>
            <a:r>
              <a:rPr lang="vi-VN" sz="2000" b="1" dirty="0">
                <a:solidFill>
                  <a:srgbClr val="F7F7F7"/>
                </a:solidFill>
              </a:rPr>
              <a:t>thể quản lý được kho hàng của mình ở mọi nơi.</a:t>
            </a:r>
          </a:p>
          <a:p>
            <a:endParaRPr lang="vi-VN" sz="2000" b="1" dirty="0">
              <a:solidFill>
                <a:srgbClr val="F7F7F7"/>
              </a:solidFill>
            </a:endParaRPr>
          </a:p>
          <a:p>
            <a:r>
              <a:rPr lang="vi-VN" sz="2000" b="1" dirty="0">
                <a:solidFill>
                  <a:srgbClr val="F7F7F7"/>
                </a:solidFill>
              </a:rPr>
              <a:t>Giới thiệu tổng quát về phần mềm.</a:t>
            </a:r>
          </a:p>
          <a:p>
            <a:endParaRPr lang="vi-VN" sz="2000" b="1" dirty="0">
              <a:solidFill>
                <a:srgbClr val="F7F7F7"/>
              </a:solidFill>
            </a:endParaRPr>
          </a:p>
          <a:p>
            <a:r>
              <a:rPr lang="vi-VN" sz="2000" b="1" dirty="0" smtClean="0">
                <a:solidFill>
                  <a:srgbClr val="F7F7F7"/>
                </a:solidFill>
              </a:rPr>
              <a:t>Đăng </a:t>
            </a:r>
            <a:r>
              <a:rPr lang="vi-VN" sz="2000" b="1" dirty="0">
                <a:solidFill>
                  <a:srgbClr val="F7F7F7"/>
                </a:solidFill>
              </a:rPr>
              <a:t>nhập, quản lý sản phẩm, thống kê,quản lý nhân viên, quản lý hóa </a:t>
            </a:r>
            <a:r>
              <a:rPr lang="vi-VN" sz="2000" b="1" dirty="0" smtClean="0">
                <a:solidFill>
                  <a:srgbClr val="F7F7F7"/>
                </a:solidFill>
              </a:rPr>
              <a:t>đơn</a:t>
            </a:r>
            <a:r>
              <a:rPr lang="en-US" sz="2000" b="1" dirty="0" smtClean="0">
                <a:solidFill>
                  <a:srgbClr val="F7F7F7"/>
                </a:solidFill>
              </a:rPr>
              <a:t>.</a:t>
            </a:r>
            <a:endParaRPr lang="vi-VN" sz="2000" b="1" dirty="0">
              <a:solidFill>
                <a:srgbClr val="F7F7F7"/>
              </a:solidFill>
            </a:endParaRPr>
          </a:p>
          <a:p>
            <a:endParaRPr lang="vi-VN" sz="2000" b="1" dirty="0">
              <a:solidFill>
                <a:srgbClr val="F7F7F7"/>
              </a:solidFill>
            </a:endParaRPr>
          </a:p>
          <a:p>
            <a:r>
              <a:rPr lang="vi-VN" sz="2000" b="1" dirty="0">
                <a:solidFill>
                  <a:srgbClr val="F7F7F7"/>
                </a:solidFill>
              </a:rPr>
              <a:t>Mô tả phi chức năng: giao diện dễ dùng thân thiện đáp ứng được yêu cầu của nhà quản lý.</a:t>
            </a:r>
          </a:p>
        </p:txBody>
      </p:sp>
    </p:spTree>
    <p:extLst>
      <p:ext uri="{BB962C8B-B14F-4D97-AF65-F5344CB8AC3E}">
        <p14:creationId xmlns:p14="http://schemas.microsoft.com/office/powerpoint/2010/main" val="406742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000"/>
                                        <p:tgtEl>
                                          <p:spTgt spid="45"/>
                                        </p:tgtEl>
                                      </p:cBhvr>
                                    </p:animEffect>
                                    <p:anim calcmode="lin" valueType="num">
                                      <p:cBhvr>
                                        <p:cTn id="16" dur="2000" fill="hold"/>
                                        <p:tgtEl>
                                          <p:spTgt spid="45"/>
                                        </p:tgtEl>
                                        <p:attrNameLst>
                                          <p:attrName>ppt_w</p:attrName>
                                        </p:attrNameLst>
                                      </p:cBhvr>
                                      <p:tavLst>
                                        <p:tav tm="0" fmla="#ppt_w*sin(2.5*pi*$)">
                                          <p:val>
                                            <p:fltVal val="0"/>
                                          </p:val>
                                        </p:tav>
                                        <p:tav tm="100000">
                                          <p:val>
                                            <p:fltVal val="1"/>
                                          </p:val>
                                        </p:tav>
                                      </p:tavLst>
                                    </p:anim>
                                    <p:anim calcmode="lin" valueType="num">
                                      <p:cBhvr>
                                        <p:cTn id="17" dur="2000" fill="hold"/>
                                        <p:tgtEl>
                                          <p:spTgt spid="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ody of water with mountains in the background&#10;&#10;Description automatically generated with medium confidence">
            <a:extLst>
              <a:ext uri="{FF2B5EF4-FFF2-40B4-BE49-F238E27FC236}">
                <a16:creationId xmlns:a16="http://schemas.microsoft.com/office/drawing/2014/main" id="{B9BD10BC-D26A-4A6E-BF90-8FF3675B1D6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76"/>
                    </a14:imgEffect>
                  </a14:imgLayer>
                </a14:imgProps>
              </a:ext>
              <a:ext uri="{28A0092B-C50C-407E-A947-70E740481C1C}">
                <a14:useLocalDpi xmlns:a14="http://schemas.microsoft.com/office/drawing/2010/main" val="0"/>
              </a:ext>
            </a:extLst>
          </a:blip>
          <a:srcRect t="4861" b="5140"/>
          <a:stretch/>
        </p:blipFill>
        <p:spPr>
          <a:xfrm>
            <a:off x="0" y="0"/>
            <a:ext cx="12192000" cy="6858000"/>
          </a:xfrm>
          <a:prstGeom prst="rect">
            <a:avLst/>
          </a:prstGeom>
        </p:spPr>
      </p:pic>
      <p:grpSp>
        <p:nvGrpSpPr>
          <p:cNvPr id="15" name="Group 14">
            <a:extLst>
              <a:ext uri="{FF2B5EF4-FFF2-40B4-BE49-F238E27FC236}">
                <a16:creationId xmlns:a16="http://schemas.microsoft.com/office/drawing/2014/main" id="{A095FFB4-F685-4ED0-853F-F9625180140D}"/>
              </a:ext>
            </a:extLst>
          </p:cNvPr>
          <p:cNvGrpSpPr/>
          <p:nvPr/>
        </p:nvGrpSpPr>
        <p:grpSpPr>
          <a:xfrm>
            <a:off x="0" y="-6858000"/>
            <a:ext cx="12192000" cy="6858000"/>
            <a:chOff x="0" y="0"/>
            <a:chExt cx="12192000" cy="6858000"/>
          </a:xfrm>
        </p:grpSpPr>
        <p:sp>
          <p:nvSpPr>
            <p:cNvPr id="9" name="Rectangle 8">
              <a:extLst>
                <a:ext uri="{FF2B5EF4-FFF2-40B4-BE49-F238E27FC236}">
                  <a16:creationId xmlns:a16="http://schemas.microsoft.com/office/drawing/2014/main" id="{A308D5F4-D0CB-456D-9888-44FDA1578804}"/>
                </a:ext>
              </a:extLst>
            </p:cNvPr>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89FB4E9F-2277-4F12-88B1-1D8CD19009BB}"/>
                </a:ext>
              </a:extLst>
            </p:cNvPr>
            <p:cNvSpPr txBox="1"/>
            <p:nvPr/>
          </p:nvSpPr>
          <p:spPr>
            <a:xfrm>
              <a:off x="3804211" y="706321"/>
              <a:ext cx="4583575" cy="1446550"/>
            </a:xfrm>
            <a:prstGeom prst="rect">
              <a:avLst/>
            </a:prstGeom>
            <a:noFill/>
          </p:spPr>
          <p:txBody>
            <a:bodyPr wrap="square" rtlCol="0">
              <a:spAutoFit/>
            </a:bodyPr>
            <a:lstStyle/>
            <a:p>
              <a:pPr algn="ctr"/>
              <a:r>
                <a:rPr lang="en-US" sz="8800" b="1">
                  <a:solidFill>
                    <a:schemeClr val="bg1"/>
                  </a:solidFill>
                </a:rPr>
                <a:t>00:00</a:t>
              </a:r>
              <a:endParaRPr lang="vi-VN" sz="8800" b="1">
                <a:solidFill>
                  <a:schemeClr val="bg1"/>
                </a:solidFill>
              </a:endParaRPr>
            </a:p>
          </p:txBody>
        </p:sp>
        <p:sp>
          <p:nvSpPr>
            <p:cNvPr id="12" name="TextBox 11">
              <a:extLst>
                <a:ext uri="{FF2B5EF4-FFF2-40B4-BE49-F238E27FC236}">
                  <a16:creationId xmlns:a16="http://schemas.microsoft.com/office/drawing/2014/main" id="{79A91BE8-C331-49E3-8760-1B74A3F024DC}"/>
                </a:ext>
              </a:extLst>
            </p:cNvPr>
            <p:cNvSpPr txBox="1"/>
            <p:nvPr/>
          </p:nvSpPr>
          <p:spPr>
            <a:xfrm>
              <a:off x="4409952" y="1983594"/>
              <a:ext cx="3372092" cy="338554"/>
            </a:xfrm>
            <a:prstGeom prst="rect">
              <a:avLst/>
            </a:prstGeom>
            <a:noFill/>
          </p:spPr>
          <p:txBody>
            <a:bodyPr wrap="square" rtlCol="0">
              <a:spAutoFit/>
            </a:bodyPr>
            <a:lstStyle/>
            <a:p>
              <a:pPr algn="ctr"/>
              <a:r>
                <a:rPr lang="en-US" sz="1600" b="1">
                  <a:solidFill>
                    <a:schemeClr val="bg1"/>
                  </a:solidFill>
                </a:rPr>
                <a:t>Chủ nhật, ngày 8 tháng 8</a:t>
              </a:r>
              <a:endParaRPr lang="vi-VN" sz="1600" b="1">
                <a:solidFill>
                  <a:schemeClr val="bg1"/>
                </a:solidFill>
              </a:endParaRPr>
            </a:p>
          </p:txBody>
        </p:sp>
        <p:pic>
          <p:nvPicPr>
            <p:cNvPr id="14" name="Picture 13" descr="A body of water with mountains in the background&#10;&#10;Description automatically generated with medium confidence">
              <a:extLst>
                <a:ext uri="{FF2B5EF4-FFF2-40B4-BE49-F238E27FC236}">
                  <a16:creationId xmlns:a16="http://schemas.microsoft.com/office/drawing/2014/main" id="{8E879A97-8F89-429E-B945-3B35A6D35506}"/>
                </a:ext>
              </a:extLst>
            </p:cNvPr>
            <p:cNvPicPr>
              <a:picLocks noChangeAspect="1"/>
            </p:cNvPicPr>
            <p:nvPr/>
          </p:nvPicPr>
          <p:blipFill rotWithShape="1">
            <a:blip r:embed="rId4">
              <a:extLst>
                <a:ext uri="{28A0092B-C50C-407E-A947-70E740481C1C}">
                  <a14:useLocalDpi xmlns:a14="http://schemas.microsoft.com/office/drawing/2010/main" val="0"/>
                </a:ext>
              </a:extLst>
            </a:blip>
            <a:srcRect l="89620" t="91501" r="2541" b="1489"/>
            <a:stretch/>
          </p:blipFill>
          <p:spPr>
            <a:xfrm>
              <a:off x="10741307" y="6235029"/>
              <a:ext cx="1034346" cy="513870"/>
            </a:xfrm>
            <a:prstGeom prst="rect">
              <a:avLst/>
            </a:prstGeom>
          </p:spPr>
        </p:pic>
      </p:grpSp>
      <p:sp>
        <p:nvSpPr>
          <p:cNvPr id="17" name="TextBox 16">
            <a:extLst>
              <a:ext uri="{FF2B5EF4-FFF2-40B4-BE49-F238E27FC236}">
                <a16:creationId xmlns:a16="http://schemas.microsoft.com/office/drawing/2014/main" id="{B514BEEC-0E0F-452F-BEDA-A39333D9E26E}"/>
              </a:ext>
            </a:extLst>
          </p:cNvPr>
          <p:cNvSpPr txBox="1"/>
          <p:nvPr/>
        </p:nvSpPr>
        <p:spPr>
          <a:xfrm>
            <a:off x="4409952" y="3004048"/>
            <a:ext cx="3372092" cy="707886"/>
          </a:xfrm>
          <a:prstGeom prst="rect">
            <a:avLst/>
          </a:prstGeom>
          <a:noFill/>
        </p:spPr>
        <p:txBody>
          <a:bodyPr wrap="square" rtlCol="0">
            <a:spAutoFit/>
          </a:bodyPr>
          <a:lstStyle/>
          <a:p>
            <a:pPr algn="ctr"/>
            <a:r>
              <a:rPr lang="en-US" sz="4000" b="1" dirty="0" err="1" smtClean="0">
                <a:solidFill>
                  <a:schemeClr val="bg1"/>
                </a:solidFill>
              </a:rPr>
              <a:t>Nhóm</a:t>
            </a:r>
            <a:r>
              <a:rPr lang="en-US" sz="4000" b="1" dirty="0" smtClean="0">
                <a:solidFill>
                  <a:schemeClr val="bg1"/>
                </a:solidFill>
              </a:rPr>
              <a:t> 1</a:t>
            </a:r>
            <a:endParaRPr lang="vi-VN" sz="4000" b="1" dirty="0">
              <a:solidFill>
                <a:schemeClr val="bg1"/>
              </a:solidFill>
            </a:endParaRPr>
          </a:p>
        </p:txBody>
      </p:sp>
      <p:sp>
        <p:nvSpPr>
          <p:cNvPr id="3" name="Rectangle: Rounded Corners 2">
            <a:extLst>
              <a:ext uri="{FF2B5EF4-FFF2-40B4-BE49-F238E27FC236}">
                <a16:creationId xmlns:a16="http://schemas.microsoft.com/office/drawing/2014/main" id="{4767C61A-F3FF-40E8-9719-F1E3D337F770}"/>
              </a:ext>
            </a:extLst>
          </p:cNvPr>
          <p:cNvSpPr/>
          <p:nvPr/>
        </p:nvSpPr>
        <p:spPr>
          <a:xfrm>
            <a:off x="3461657" y="3899572"/>
            <a:ext cx="5783755" cy="504179"/>
          </a:xfrm>
          <a:prstGeom prst="roundRect">
            <a:avLst>
              <a:gd name="adj" fmla="val 9887"/>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6BCB60DE-9A56-420C-AEC9-A203E7EDD92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2875" t="85895" r="72998" b="8180"/>
          <a:stretch/>
        </p:blipFill>
        <p:spPr>
          <a:xfrm>
            <a:off x="9245412" y="6275670"/>
            <a:ext cx="732502" cy="319784"/>
          </a:xfrm>
          <a:prstGeom prst="rect">
            <a:avLst/>
          </a:prstGeom>
        </p:spPr>
      </p:pic>
      <p:pic>
        <p:nvPicPr>
          <p:cNvPr id="18" name="Picture 17">
            <a:extLst>
              <a:ext uri="{FF2B5EF4-FFF2-40B4-BE49-F238E27FC236}">
                <a16:creationId xmlns:a16="http://schemas.microsoft.com/office/drawing/2014/main" id="{A54ABA79-BEDB-4AED-8361-EC2A160D86E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79501" t="84006" r="5020" b="8276"/>
          <a:stretch/>
        </p:blipFill>
        <p:spPr>
          <a:xfrm>
            <a:off x="11301572" y="6235028"/>
            <a:ext cx="406601" cy="360425"/>
          </a:xfrm>
          <a:prstGeom prst="rect">
            <a:avLst/>
          </a:prstGeom>
        </p:spPr>
      </p:pic>
      <p:pic>
        <p:nvPicPr>
          <p:cNvPr id="19" name="Picture 18">
            <a:extLst>
              <a:ext uri="{FF2B5EF4-FFF2-40B4-BE49-F238E27FC236}">
                <a16:creationId xmlns:a16="http://schemas.microsoft.com/office/drawing/2014/main" id="{C3E6F6AF-0130-45F2-BFEF-61CD7B51F6A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56293" t="83957" r="29933" b="7472"/>
          <a:stretch/>
        </p:blipFill>
        <p:spPr>
          <a:xfrm>
            <a:off x="10741307" y="6235338"/>
            <a:ext cx="327483" cy="362287"/>
          </a:xfrm>
          <a:prstGeom prst="rect">
            <a:avLst/>
          </a:prstGeom>
        </p:spPr>
      </p:pic>
      <p:pic>
        <p:nvPicPr>
          <p:cNvPr id="21" name="Picture 20">
            <a:extLst>
              <a:ext uri="{FF2B5EF4-FFF2-40B4-BE49-F238E27FC236}">
                <a16:creationId xmlns:a16="http://schemas.microsoft.com/office/drawing/2014/main" id="{51F417DE-CF7A-43A7-AA8A-93B374FB925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31528" t="84257" r="53153" b="6900"/>
          <a:stretch/>
        </p:blipFill>
        <p:spPr>
          <a:xfrm>
            <a:off x="10061153" y="6195135"/>
            <a:ext cx="480791" cy="493442"/>
          </a:xfrm>
          <a:prstGeom prst="rect">
            <a:avLst/>
          </a:prstGeom>
        </p:spPr>
      </p:pic>
      <p:sp>
        <p:nvSpPr>
          <p:cNvPr id="6" name="TextBox 5">
            <a:extLst>
              <a:ext uri="{FF2B5EF4-FFF2-40B4-BE49-F238E27FC236}">
                <a16:creationId xmlns:a16="http://schemas.microsoft.com/office/drawing/2014/main" id="{28B104B0-8CDC-486C-A58B-E6E07D480461}"/>
              </a:ext>
            </a:extLst>
          </p:cNvPr>
          <p:cNvSpPr txBox="1"/>
          <p:nvPr/>
        </p:nvSpPr>
        <p:spPr>
          <a:xfrm>
            <a:off x="4221126" y="3987209"/>
            <a:ext cx="3560918" cy="369332"/>
          </a:xfrm>
          <a:prstGeom prst="rect">
            <a:avLst/>
          </a:prstGeom>
          <a:noFill/>
        </p:spPr>
        <p:txBody>
          <a:bodyPr wrap="square" rtlCol="0">
            <a:spAutoFit/>
          </a:bodyPr>
          <a:lstStyle/>
          <a:p>
            <a:r>
              <a:rPr lang="vi-VN" b="0" i="0">
                <a:solidFill>
                  <a:schemeClr val="bg1"/>
                </a:solidFill>
                <a:effectLst/>
                <a:latin typeface="Segoe UI" panose="020B0502040204020203" pitchFamily="34" charset="0"/>
              </a:rPr>
              <a:t>••••••••••••••••••••••</a:t>
            </a:r>
            <a:endParaRPr lang="vi-VN">
              <a:solidFill>
                <a:schemeClr val="bg1"/>
              </a:solidFill>
            </a:endParaRPr>
          </a:p>
        </p:txBody>
      </p:sp>
      <p:pic>
        <p:nvPicPr>
          <p:cNvPr id="22" name="Picture 21" descr="Shape, arrow&#10;&#10;Description automatically generated">
            <a:extLst>
              <a:ext uri="{FF2B5EF4-FFF2-40B4-BE49-F238E27FC236}">
                <a16:creationId xmlns:a16="http://schemas.microsoft.com/office/drawing/2014/main" id="{6EB9E343-EDDA-4A0D-A54B-6174A7DFA262}"/>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2653" b="97613" l="3161" r="95690">
                        <a14:foregroundMark x1="5172" y1="6631" x2="11782" y2="12467"/>
                        <a14:foregroundMark x1="3161" y1="2653" x2="3161" y2="2653"/>
                        <a14:foregroundMark x1="59195" y1="38992" x2="69253" y2="60212"/>
                        <a14:foregroundMark x1="44540" y1="41379" x2="54598" y2="56764"/>
                        <a14:foregroundMark x1="30460" y1="35544" x2="56034" y2="62599"/>
                        <a14:foregroundMark x1="25575" y1="30239" x2="45690" y2="54907"/>
                        <a14:foregroundMark x1="23276" y1="14058" x2="27299" y2="32095"/>
                        <a14:foregroundMark x1="27299" y1="32095" x2="34195" y2="44032"/>
                        <a14:foregroundMark x1="68678" y1="70822" x2="77586" y2="81167"/>
                        <a14:foregroundMark x1="78161" y1="88064" x2="82184" y2="91247"/>
                        <a14:foregroundMark x1="88793" y1="83554" x2="92241" y2="88859"/>
                        <a14:foregroundMark x1="95977" y1="86737" x2="95977" y2="86737"/>
                        <a14:foregroundMark x1="85632" y1="97613" x2="86782" y2="96817"/>
                      </a14:backgroundRemoval>
                    </a14:imgEffect>
                  </a14:imgLayer>
                </a14:imgProps>
              </a:ext>
              <a:ext uri="{28A0092B-C50C-407E-A947-70E740481C1C}">
                <a14:useLocalDpi xmlns:a14="http://schemas.microsoft.com/office/drawing/2010/main" val="0"/>
              </a:ext>
            </a:extLst>
          </a:blip>
          <a:stretch>
            <a:fillRect/>
          </a:stretch>
        </p:blipFill>
        <p:spPr>
          <a:xfrm>
            <a:off x="6396306" y="4231809"/>
            <a:ext cx="310559" cy="336439"/>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8EBA1448-B4FC-4647-B7B2-7D2F5959CD1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558862" y="3181763"/>
            <a:ext cx="1074269" cy="604276"/>
          </a:xfrm>
          <a:prstGeom prst="rect">
            <a:avLst/>
          </a:prstGeom>
        </p:spPr>
      </p:pic>
      <p:sp>
        <p:nvSpPr>
          <p:cNvPr id="24" name="TextBox 23">
            <a:extLst>
              <a:ext uri="{FF2B5EF4-FFF2-40B4-BE49-F238E27FC236}">
                <a16:creationId xmlns:a16="http://schemas.microsoft.com/office/drawing/2014/main" id="{9AE21C29-BBFE-4A16-855B-DF043D4511F0}"/>
              </a:ext>
            </a:extLst>
          </p:cNvPr>
          <p:cNvSpPr txBox="1"/>
          <p:nvPr/>
        </p:nvSpPr>
        <p:spPr>
          <a:xfrm>
            <a:off x="3344092" y="3778819"/>
            <a:ext cx="5773782" cy="523220"/>
          </a:xfrm>
          <a:prstGeom prst="rect">
            <a:avLst/>
          </a:prstGeom>
          <a:noFill/>
        </p:spPr>
        <p:txBody>
          <a:bodyPr wrap="square" rtlCol="0">
            <a:spAutoFit/>
          </a:bodyPr>
          <a:lstStyle/>
          <a:p>
            <a:pPr algn="ctr"/>
            <a:r>
              <a:rPr lang="en-US" sz="2800" b="1" dirty="0" err="1" smtClean="0">
                <a:solidFill>
                  <a:srgbClr val="4FD0FF"/>
                </a:solidFill>
                <a:latin typeface="Times New Roman" panose="02020603050405020304" pitchFamily="18" charset="0"/>
                <a:cs typeface="Times New Roman" panose="02020603050405020304" pitchFamily="18" charset="0"/>
              </a:rPr>
              <a:t>Phần</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Mềm</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Quản</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Lý</a:t>
            </a:r>
            <a:r>
              <a:rPr lang="en-US" sz="2800" b="1" dirty="0" smtClean="0">
                <a:solidFill>
                  <a:srgbClr val="4FD0FF"/>
                </a:solidFill>
                <a:latin typeface="Times New Roman" panose="02020603050405020304" pitchFamily="18" charset="0"/>
                <a:cs typeface="Times New Roman" panose="02020603050405020304" pitchFamily="18" charset="0"/>
              </a:rPr>
              <a:t> Kho </a:t>
            </a:r>
            <a:r>
              <a:rPr lang="en-US" sz="2800" b="1" dirty="0" err="1" smtClean="0">
                <a:solidFill>
                  <a:srgbClr val="4FD0FF"/>
                </a:solidFill>
                <a:latin typeface="Times New Roman" panose="02020603050405020304" pitchFamily="18" charset="0"/>
                <a:cs typeface="Times New Roman" panose="02020603050405020304" pitchFamily="18" charset="0"/>
              </a:rPr>
              <a:t>Máy</a:t>
            </a:r>
            <a:r>
              <a:rPr lang="en-US" sz="2800" b="1" dirty="0" smtClean="0">
                <a:solidFill>
                  <a:srgbClr val="4FD0FF"/>
                </a:solidFill>
                <a:latin typeface="Times New Roman" panose="02020603050405020304" pitchFamily="18" charset="0"/>
                <a:cs typeface="Times New Roman" panose="02020603050405020304" pitchFamily="18" charset="0"/>
              </a:rPr>
              <a:t> </a:t>
            </a:r>
            <a:r>
              <a:rPr lang="en-US" sz="2800" b="1" dirty="0" err="1" smtClean="0">
                <a:solidFill>
                  <a:srgbClr val="4FD0FF"/>
                </a:solidFill>
                <a:latin typeface="Times New Roman" panose="02020603050405020304" pitchFamily="18" charset="0"/>
                <a:cs typeface="Times New Roman" panose="02020603050405020304" pitchFamily="18" charset="0"/>
              </a:rPr>
              <a:t>Tính</a:t>
            </a:r>
            <a:endParaRPr lang="vi-VN" sz="2800" b="1" dirty="0">
              <a:solidFill>
                <a:srgbClr val="4FD0FF"/>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53128" y="714295"/>
            <a:ext cx="2296913" cy="2125255"/>
          </a:xfrm>
          <a:prstGeom prst="ellipse">
            <a:avLst/>
          </a:prstGeom>
        </p:spPr>
      </p:pic>
    </p:spTree>
    <p:extLst>
      <p:ext uri="{BB962C8B-B14F-4D97-AF65-F5344CB8AC3E}">
        <p14:creationId xmlns:p14="http://schemas.microsoft.com/office/powerpoint/2010/main" val="2393648526"/>
      </p:ext>
    </p:extLst>
  </p:cSld>
  <p:clrMapOvr>
    <a:masterClrMapping/>
  </p:clrMapOvr>
  <mc:AlternateContent xmlns:mc="http://schemas.openxmlformats.org/markup-compatibility/2006" xmlns:p14="http://schemas.microsoft.com/office/powerpoint/2010/main">
    <mc:Choice Requires="p14">
      <p:transition spd="slow" p14:dur="800" advTm="2000">
        <p:circle/>
      </p:transition>
    </mc:Choice>
    <mc:Fallback xmlns="">
      <p:transition spd="slow" advTm="2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250" fill="hold"/>
                                        <p:tgtEl>
                                          <p:spTgt spid="22"/>
                                        </p:tgtEl>
                                        <p:attrNameLst>
                                          <p:attrName>ppt_x</p:attrName>
                                        </p:attrNameLst>
                                      </p:cBhvr>
                                      <p:tavLst>
                                        <p:tav tm="0">
                                          <p:val>
                                            <p:strVal val="1+#ppt_w/2"/>
                                          </p:val>
                                        </p:tav>
                                        <p:tav tm="100000">
                                          <p:val>
                                            <p:strVal val="#ppt_x"/>
                                          </p:val>
                                        </p:tav>
                                      </p:tavLst>
                                    </p:anim>
                                    <p:anim calcmode="lin" valueType="num">
                                      <p:cBhvr additive="base">
                                        <p:cTn id="8" dur="125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iterate type="lt">
                                    <p:tmAbs val="80"/>
                                  </p:iterate>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par>
                          <p:cTn id="12" fill="hold">
                            <p:stCondLst>
                              <p:cond delay="2931"/>
                            </p:stCondLst>
                            <p:childTnLst>
                              <p:par>
                                <p:cTn id="13" presetID="1" presetClass="exit" presetSubtype="0" fill="hold" grpId="0" nodeType="afterEffect">
                                  <p:stCondLst>
                                    <p:cond delay="0"/>
                                  </p:stCondLst>
                                  <p:iterate type="lt">
                                    <p:tmAbs val="0"/>
                                  </p:iterate>
                                  <p:childTnLst>
                                    <p:set>
                                      <p:cBhvr>
                                        <p:cTn id="14" dur="1" fill="hold">
                                          <p:stCondLst>
                                            <p:cond delay="0"/>
                                          </p:stCondLst>
                                        </p:cTn>
                                        <p:tgtEl>
                                          <p:spTgt spid="6">
                                            <p:txEl>
                                              <p:pRg st="0" end="0"/>
                                            </p:txEl>
                                          </p:spTgt>
                                        </p:tgtEl>
                                        <p:attrNameLst>
                                          <p:attrName>style.visibility</p:attrName>
                                        </p:attrNameLst>
                                      </p:cBhvr>
                                      <p:to>
                                        <p:strVal val="hidden"/>
                                      </p:to>
                                    </p:set>
                                  </p:childTnLst>
                                </p:cTn>
                              </p:par>
                            </p:childTnLst>
                          </p:cTn>
                        </p:par>
                        <p:par>
                          <p:cTn id="15" fill="hold">
                            <p:stCondLst>
                              <p:cond delay="2931"/>
                            </p:stCondLst>
                            <p:childTnLst>
                              <p:par>
                                <p:cTn id="16" presetID="1" presetClass="exit"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childTnLst>
                          </p:cTn>
                        </p:par>
                        <p:par>
                          <p:cTn id="18" fill="hold">
                            <p:stCondLst>
                              <p:cond delay="2931"/>
                            </p:stCondLst>
                            <p:childTnLst>
                              <p:par>
                                <p:cTn id="19" presetID="1" presetClass="exit"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6" grpId="0" build="allAtOnce"/>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9747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rPr>
                <a:t>Nội</a:t>
              </a:r>
              <a:r>
                <a:rPr lang="en-US" sz="2400" b="1" dirty="0">
                  <a:solidFill>
                    <a:srgbClr val="F7F7F7"/>
                  </a:solidFill>
                </a:rPr>
                <a:t> dung 3</a:t>
              </a:r>
              <a:endParaRPr lang="vi-VN" sz="2400" b="1" dirty="0">
                <a:solidFill>
                  <a:srgbClr val="F7F7F7"/>
                </a:solidFill>
              </a:endParaRPr>
            </a:p>
          </p:txBody>
        </p:sp>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19200" y="3205655"/>
            <a:ext cx="2458046"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Yêu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Cầu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Chức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Năng</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28586" y="964336"/>
            <a:ext cx="1249630" cy="1174172"/>
          </a:xfrm>
          <a:prstGeom prst="ellipse">
            <a:avLst/>
          </a:prstGeom>
        </p:spPr>
      </p:pic>
      <p:sp>
        <p:nvSpPr>
          <p:cNvPr id="45" name="TextBox 44">
            <a:extLst>
              <a:ext uri="{FF2B5EF4-FFF2-40B4-BE49-F238E27FC236}">
                <a16:creationId xmlns:a16="http://schemas.microsoft.com/office/drawing/2014/main" id="{F8277931-17DD-4E20-A401-D94CDA58DA3E}"/>
              </a:ext>
            </a:extLst>
          </p:cNvPr>
          <p:cNvSpPr txBox="1"/>
          <p:nvPr/>
        </p:nvSpPr>
        <p:spPr>
          <a:xfrm>
            <a:off x="4779592" y="647348"/>
            <a:ext cx="7064370" cy="5262979"/>
          </a:xfrm>
          <a:prstGeom prst="rect">
            <a:avLst/>
          </a:prstGeom>
          <a:noFill/>
        </p:spPr>
        <p:txBody>
          <a:bodyPr wrap="square" rtlCol="0">
            <a:spAutoFit/>
          </a:bodyPr>
          <a:lstStyle/>
          <a:p>
            <a:pPr marL="342900" indent="-342900">
              <a:buFont typeface="Wingdings" panose="05000000000000000000" pitchFamily="2" charset="2"/>
              <a:buChar char="à"/>
            </a:pPr>
            <a:r>
              <a:rPr lang="vi-VN" sz="2400" b="1" dirty="0" smtClean="0">
                <a:solidFill>
                  <a:srgbClr val="F7F7F7"/>
                </a:solidFill>
                <a:latin typeface="+mj-lt"/>
              </a:rPr>
              <a:t>Quản </a:t>
            </a:r>
            <a:r>
              <a:rPr lang="vi-VN" sz="2400" b="1" dirty="0">
                <a:solidFill>
                  <a:srgbClr val="F7F7F7"/>
                </a:solidFill>
                <a:latin typeface="+mj-lt"/>
              </a:rPr>
              <a:t>lý thông tin sản phẩm: Lưu trữ thông tin về các sản phẩm trong kho máy tính, bao gồm mã sản phẩm, tên sản phẩm, giá cả, số lượng và thông tin khác liên quan đến sản phẩm</a:t>
            </a:r>
            <a:r>
              <a:rPr lang="vi-VN" sz="2400" b="1" dirty="0" smtClean="0">
                <a:solidFill>
                  <a:srgbClr val="F7F7F7"/>
                </a:solidFill>
                <a:latin typeface="+mj-lt"/>
              </a:rPr>
              <a:t>.</a:t>
            </a:r>
            <a:endParaRPr lang="en-US" sz="2400" b="1" dirty="0" smtClean="0">
              <a:solidFill>
                <a:srgbClr val="F7F7F7"/>
              </a:solidFill>
              <a:latin typeface="+mj-lt"/>
            </a:endParaRPr>
          </a:p>
          <a:p>
            <a:pPr marL="342900" indent="-342900">
              <a:buFont typeface="Wingdings" panose="05000000000000000000" pitchFamily="2" charset="2"/>
              <a:buChar char="à"/>
            </a:pPr>
            <a:r>
              <a:rPr lang="vi-VN" sz="2400" b="1" dirty="0" smtClean="0">
                <a:solidFill>
                  <a:srgbClr val="F7F7F7"/>
                </a:solidFill>
                <a:latin typeface="+mj-lt"/>
              </a:rPr>
              <a:t>Quản </a:t>
            </a:r>
            <a:r>
              <a:rPr lang="vi-VN" sz="2400" b="1" dirty="0">
                <a:solidFill>
                  <a:srgbClr val="F7F7F7"/>
                </a:solidFill>
                <a:latin typeface="+mj-lt"/>
              </a:rPr>
              <a:t>lý kho: Cho phép quản lý nhập, xuất sản phẩm vào kho, theo dõi số lượng tồn kho, đảm bảo rằng các sản phẩm được cập nhật và kiểm tra </a:t>
            </a:r>
            <a:r>
              <a:rPr lang="vi-VN" sz="2400" b="1" dirty="0" smtClean="0">
                <a:solidFill>
                  <a:srgbClr val="F7F7F7"/>
                </a:solidFill>
                <a:latin typeface="+mj-lt"/>
              </a:rPr>
              <a:t>định.</a:t>
            </a:r>
            <a:endParaRPr lang="en-US" sz="2400" b="1" dirty="0" smtClean="0">
              <a:solidFill>
                <a:srgbClr val="F7F7F7"/>
              </a:solidFill>
              <a:latin typeface="+mj-lt"/>
            </a:endParaRPr>
          </a:p>
          <a:p>
            <a:pPr marL="342900" indent="-342900">
              <a:buFont typeface="Wingdings" panose="05000000000000000000" pitchFamily="2" charset="2"/>
              <a:buChar char="à"/>
            </a:pPr>
            <a:r>
              <a:rPr lang="vi-VN" sz="2400" b="1" dirty="0" smtClean="0">
                <a:solidFill>
                  <a:srgbClr val="F7F7F7"/>
                </a:solidFill>
                <a:latin typeface="+mj-lt"/>
              </a:rPr>
              <a:t>Quản </a:t>
            </a:r>
            <a:r>
              <a:rPr lang="vi-VN" sz="2400" b="1" dirty="0">
                <a:solidFill>
                  <a:srgbClr val="F7F7F7"/>
                </a:solidFill>
                <a:latin typeface="+mj-lt"/>
              </a:rPr>
              <a:t>lý đơn hàng: Quản lý đơn đặt hàng của khách hàng, bao gồm thông tin về khách hàng, sản phẩm được đặt hàng và số lượng sản phẩm</a:t>
            </a:r>
            <a:r>
              <a:rPr lang="vi-VN" sz="2400" b="1" dirty="0" smtClean="0">
                <a:solidFill>
                  <a:srgbClr val="F7F7F7"/>
                </a:solidFill>
                <a:latin typeface="+mj-lt"/>
              </a:rPr>
              <a:t>.</a:t>
            </a:r>
            <a:endParaRPr lang="en-US" sz="2400" b="1" dirty="0" smtClean="0">
              <a:solidFill>
                <a:srgbClr val="F7F7F7"/>
              </a:solidFill>
              <a:latin typeface="+mj-lt"/>
            </a:endParaRPr>
          </a:p>
          <a:p>
            <a:pPr marL="342900" indent="-342900">
              <a:buFont typeface="Wingdings" panose="05000000000000000000" pitchFamily="2" charset="2"/>
              <a:buChar char="à"/>
            </a:pPr>
            <a:r>
              <a:rPr lang="vi-VN" sz="2400" b="1" dirty="0">
                <a:solidFill>
                  <a:srgbClr val="F7F7F7"/>
                </a:solidFill>
                <a:latin typeface="+mj-lt"/>
              </a:rPr>
              <a:t>Quản lý nhà cung cấp: Lưu trữ thông tin về nhà cung cấp, bao gồm tên, địa chỉ, số điện thoại và thông tin khác liên quan.</a:t>
            </a:r>
          </a:p>
        </p:txBody>
      </p:sp>
    </p:spTree>
    <p:extLst>
      <p:ext uri="{BB962C8B-B14F-4D97-AF65-F5344CB8AC3E}">
        <p14:creationId xmlns:p14="http://schemas.microsoft.com/office/powerpoint/2010/main" val="105290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000"/>
                                        <p:tgtEl>
                                          <p:spTgt spid="45"/>
                                        </p:tgtEl>
                                      </p:cBhvr>
                                    </p:animEffect>
                                    <p:anim calcmode="lin" valueType="num">
                                      <p:cBhvr>
                                        <p:cTn id="16" dur="2000" fill="hold"/>
                                        <p:tgtEl>
                                          <p:spTgt spid="45"/>
                                        </p:tgtEl>
                                        <p:attrNameLst>
                                          <p:attrName>ppt_w</p:attrName>
                                        </p:attrNameLst>
                                      </p:cBhvr>
                                      <p:tavLst>
                                        <p:tav tm="0" fmla="#ppt_w*sin(2.5*pi*$)">
                                          <p:val>
                                            <p:fltVal val="0"/>
                                          </p:val>
                                        </p:tav>
                                        <p:tav tm="100000">
                                          <p:val>
                                            <p:fltVal val="1"/>
                                          </p:val>
                                        </p:tav>
                                      </p:tavLst>
                                    </p:anim>
                                    <p:anim calcmode="lin" valueType="num">
                                      <p:cBhvr>
                                        <p:cTn id="17" dur="2000" fill="hold"/>
                                        <p:tgtEl>
                                          <p:spTgt spid="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 name="Picture 18">
            <a:hlinkClick r:id="rId19"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0"/>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9747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rPr>
                <a:t>Nội</a:t>
              </a:r>
              <a:r>
                <a:rPr lang="en-US" sz="2400" b="1" dirty="0">
                  <a:solidFill>
                    <a:srgbClr val="F7F7F7"/>
                  </a:solidFill>
                </a:rPr>
                <a:t> dung 3</a:t>
              </a:r>
              <a:endParaRPr lang="vi-VN" sz="2400" b="1" dirty="0">
                <a:solidFill>
                  <a:srgbClr val="F7F7F7"/>
                </a:solidFill>
              </a:endParaRPr>
            </a:p>
          </p:txBody>
        </p:sp>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19200" y="3205655"/>
            <a:ext cx="2458046"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Yêu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Cầu</a:t>
            </a:r>
            <a:r>
              <a:rPr lang="en-US" sz="2800" b="1" dirty="0" smtClean="0">
                <a:solidFill>
                  <a:srgbClr val="F7F7F7"/>
                </a:solidFill>
                <a:latin typeface="Times New Roman" panose="02020603050405020304" pitchFamily="18" charset="0"/>
                <a:cs typeface="Times New Roman" panose="02020603050405020304" pitchFamily="18" charset="0"/>
              </a:rPr>
              <a:t> Phi  </a:t>
            </a:r>
            <a:r>
              <a:rPr lang="en-US" sz="2800" b="1" dirty="0" err="1" smtClean="0">
                <a:solidFill>
                  <a:srgbClr val="F7F7F7"/>
                </a:solidFill>
                <a:latin typeface="Times New Roman" panose="02020603050405020304" pitchFamily="18" charset="0"/>
                <a:cs typeface="Times New Roman" panose="02020603050405020304" pitchFamily="18" charset="0"/>
              </a:rPr>
              <a:t>Chức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Năng</a:t>
            </a:r>
            <a:endParaRPr lang="vi-VN" sz="2800" b="1" dirty="0">
              <a:solidFill>
                <a:srgbClr val="F7F7F7"/>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28586" y="964336"/>
            <a:ext cx="1249630" cy="1174172"/>
          </a:xfrm>
          <a:prstGeom prst="ellipse">
            <a:avLst/>
          </a:prstGeom>
        </p:spPr>
      </p:pic>
      <p:sp>
        <p:nvSpPr>
          <p:cNvPr id="45" name="TextBox 44">
            <a:extLst>
              <a:ext uri="{FF2B5EF4-FFF2-40B4-BE49-F238E27FC236}">
                <a16:creationId xmlns:a16="http://schemas.microsoft.com/office/drawing/2014/main" id="{F8277931-17DD-4E20-A401-D94CDA58DA3E}"/>
              </a:ext>
            </a:extLst>
          </p:cNvPr>
          <p:cNvSpPr txBox="1"/>
          <p:nvPr/>
        </p:nvSpPr>
        <p:spPr>
          <a:xfrm>
            <a:off x="4779592" y="647348"/>
            <a:ext cx="7064370" cy="4893647"/>
          </a:xfrm>
          <a:prstGeom prst="rect">
            <a:avLst/>
          </a:prstGeom>
          <a:noFill/>
        </p:spPr>
        <p:txBody>
          <a:bodyPr wrap="square" rtlCol="0">
            <a:spAutoFit/>
          </a:bodyPr>
          <a:lstStyle/>
          <a:p>
            <a:r>
              <a:rPr lang="en-US" sz="2400" dirty="0" smtClean="0">
                <a:solidFill>
                  <a:schemeClr val="bg1"/>
                </a:solidFill>
                <a:latin typeface="+mj-lt"/>
                <a:sym typeface="Wingdings" panose="05000000000000000000" pitchFamily="2" charset="2"/>
              </a:rPr>
              <a:t>  </a:t>
            </a:r>
            <a:r>
              <a:rPr lang="vi-VN" sz="2400" dirty="0" smtClean="0">
                <a:solidFill>
                  <a:schemeClr val="bg1"/>
                </a:solidFill>
                <a:latin typeface="+mj-lt"/>
              </a:rPr>
              <a:t>Độ </a:t>
            </a:r>
            <a:r>
              <a:rPr lang="vi-VN" sz="2400" dirty="0">
                <a:solidFill>
                  <a:schemeClr val="bg1"/>
                </a:solidFill>
                <a:latin typeface="+mj-lt"/>
              </a:rPr>
              <a:t>tin cậy: Phần mềm quản lý kho máy tính cần đảm bảo tính đáng tin cậy để người dùng có thể tin tưởng vào tính chính xác của thông tin được hiển thị và các tính năng của phần mềm.</a:t>
            </a:r>
          </a:p>
          <a:p>
            <a:r>
              <a:rPr lang="en-US" sz="2400" dirty="0" smtClean="0">
                <a:solidFill>
                  <a:schemeClr val="bg1"/>
                </a:solidFill>
                <a:latin typeface="+mj-lt"/>
                <a:sym typeface="Wingdings" panose="05000000000000000000" pitchFamily="2" charset="2"/>
              </a:rPr>
              <a:t> </a:t>
            </a:r>
            <a:r>
              <a:rPr lang="vi-VN" sz="2400" dirty="0" smtClean="0">
                <a:solidFill>
                  <a:schemeClr val="bg1"/>
                </a:solidFill>
                <a:latin typeface="+mj-lt"/>
              </a:rPr>
              <a:t>Tính </a:t>
            </a:r>
            <a:r>
              <a:rPr lang="vi-VN" sz="2400" dirty="0">
                <a:solidFill>
                  <a:schemeClr val="bg1"/>
                </a:solidFill>
                <a:latin typeface="+mj-lt"/>
              </a:rPr>
              <a:t>bảo mật: Phần mềm quản lý kho máy tính phải đảm bảo tính bảo mật, bảo vệ dữ liệu của khách hàng và thông tin quan trọng của kho máy tính khỏi bị truy cập trái phép hoặc bị mất mát</a:t>
            </a:r>
            <a:r>
              <a:rPr lang="vi-VN" sz="2400" dirty="0" smtClean="0">
                <a:solidFill>
                  <a:schemeClr val="bg1"/>
                </a:solidFill>
                <a:latin typeface="+mj-lt"/>
              </a:rPr>
              <a:t>.</a:t>
            </a:r>
            <a:endParaRPr lang="en-US" sz="2400" dirty="0" smtClean="0">
              <a:solidFill>
                <a:schemeClr val="bg1"/>
              </a:solidFill>
              <a:latin typeface="+mj-lt"/>
            </a:endParaRPr>
          </a:p>
          <a:p>
            <a:r>
              <a:rPr lang="en-US" sz="2400" dirty="0" smtClean="0">
                <a:solidFill>
                  <a:schemeClr val="bg1"/>
                </a:solidFill>
                <a:latin typeface="+mj-lt"/>
                <a:sym typeface="Wingdings" panose="05000000000000000000" pitchFamily="2" charset="2"/>
              </a:rPr>
              <a:t> </a:t>
            </a:r>
            <a:r>
              <a:rPr lang="vi-VN" sz="2400" dirty="0" smtClean="0">
                <a:solidFill>
                  <a:schemeClr val="bg1"/>
                </a:solidFill>
                <a:latin typeface="+mj-lt"/>
              </a:rPr>
              <a:t>Dễ </a:t>
            </a:r>
            <a:r>
              <a:rPr lang="vi-VN" sz="2400" dirty="0">
                <a:solidFill>
                  <a:schemeClr val="bg1"/>
                </a:solidFill>
                <a:latin typeface="+mj-lt"/>
              </a:rPr>
              <a:t>sử dụng: Phần mềm quản lý kho máy tính cần có giao diện thân thiện, dễ sử dụng và có thể tùy chỉnh để phù hợp với nhu cầu và phong cách làm việc của từng người dùng</a:t>
            </a:r>
            <a:r>
              <a:rPr lang="vi-VN" dirty="0"/>
              <a:t>.</a:t>
            </a:r>
          </a:p>
          <a:p>
            <a:endParaRPr lang="vi-VN" sz="2400" dirty="0">
              <a:solidFill>
                <a:schemeClr val="bg1"/>
              </a:solidFill>
              <a:latin typeface="+mj-lt"/>
            </a:endParaRPr>
          </a:p>
        </p:txBody>
      </p:sp>
    </p:spTree>
    <p:extLst>
      <p:ext uri="{BB962C8B-B14F-4D97-AF65-F5344CB8AC3E}">
        <p14:creationId xmlns:p14="http://schemas.microsoft.com/office/powerpoint/2010/main" val="34067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000"/>
                                        <p:tgtEl>
                                          <p:spTgt spid="45"/>
                                        </p:tgtEl>
                                      </p:cBhvr>
                                    </p:animEffect>
                                    <p:anim calcmode="lin" valueType="num">
                                      <p:cBhvr>
                                        <p:cTn id="16" dur="2000" fill="hold"/>
                                        <p:tgtEl>
                                          <p:spTgt spid="45"/>
                                        </p:tgtEl>
                                        <p:attrNameLst>
                                          <p:attrName>ppt_w</p:attrName>
                                        </p:attrNameLst>
                                      </p:cBhvr>
                                      <p:tavLst>
                                        <p:tav tm="0" fmla="#ppt_w*sin(2.5*pi*$)">
                                          <p:val>
                                            <p:fltVal val="0"/>
                                          </p:val>
                                        </p:tav>
                                        <p:tav tm="100000">
                                          <p:val>
                                            <p:fltVal val="1"/>
                                          </p:val>
                                        </p:tav>
                                      </p:tavLst>
                                    </p:anim>
                                    <p:anim calcmode="lin" valueType="num">
                                      <p:cBhvr>
                                        <p:cTn id="17" dur="2000" fill="hold"/>
                                        <p:tgtEl>
                                          <p:spTgt spid="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11554"/>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latin typeface="Times New Roman" panose="02020603050405020304" pitchFamily="18" charset="0"/>
                  <a:cs typeface="Times New Roman" panose="02020603050405020304" pitchFamily="18" charset="0"/>
                </a:rPr>
                <a:t>Nội</a:t>
              </a:r>
              <a:r>
                <a:rPr lang="en-US" sz="2400" b="1" dirty="0">
                  <a:solidFill>
                    <a:srgbClr val="F7F7F7"/>
                  </a:solidFill>
                  <a:latin typeface="Times New Roman" panose="02020603050405020304" pitchFamily="18" charset="0"/>
                  <a:cs typeface="Times New Roman" panose="02020603050405020304" pitchFamily="18" charset="0"/>
                </a:rPr>
                <a:t> dung 4</a:t>
              </a:r>
              <a:endParaRPr lang="vi-VN" sz="2400" b="1" dirty="0">
                <a:solidFill>
                  <a:srgbClr val="F7F7F7"/>
                </a:solidFill>
                <a:latin typeface="Times New Roman" panose="02020603050405020304" pitchFamily="18" charset="0"/>
                <a:cs typeface="Times New Roman" panose="02020603050405020304" pitchFamily="18" charset="0"/>
              </a:endParaRPr>
            </a:p>
          </p:txBody>
        </p:sp>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1"/>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1219200" y="3205655"/>
            <a:ext cx="2848303" cy="523220"/>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Kết</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Luận</a:t>
            </a:r>
            <a:r>
              <a:rPr lang="en-US" sz="2800" b="1" dirty="0" smtClean="0">
                <a:solidFill>
                  <a:srgbClr val="F7F7F7"/>
                </a:solidFill>
                <a:latin typeface="Times New Roman" panose="02020603050405020304" pitchFamily="18" charset="0"/>
                <a:cs typeface="Times New Roman" panose="02020603050405020304" pitchFamily="18" charset="0"/>
              </a:rPr>
              <a:t> </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5"/>
            <a:ext cx="7290763" cy="5509200"/>
          </a:xfrm>
          <a:prstGeom prst="rect">
            <a:avLst/>
          </a:prstGeom>
          <a:noFill/>
        </p:spPr>
        <p:txBody>
          <a:bodyPr wrap="square" rtlCol="0">
            <a:spAutoFit/>
          </a:bodyPr>
          <a:lstStyle/>
          <a:p>
            <a:r>
              <a:rPr lang="vi-VN" sz="3200" dirty="0">
                <a:solidFill>
                  <a:schemeClr val="bg1"/>
                </a:solidFill>
                <a:latin typeface="+mj-lt"/>
              </a:rPr>
              <a:t>Trong quá trình thực hiện đồ án “Phần mềm quản lý kho máy tính”, chúng tôi đã thiết kế và phát triển một phần mềm quản lý kho máy tính đáp ứng được các yêu cầu và nhu cầu của khách hàng. Phần mềm này giúp cho việc quản lý kho máy tính trở nên dễ dàng, tiết kiệm thời gian và tăng năng suất làm việc. Đồng thời, phần mềm này cũng giúp cho người dùng dễ dàng theo dõi tình trạng kho máy tính và đưa ra các quyết định kinh doanh thông minh.</a:t>
            </a:r>
            <a:endParaRPr lang="vi-VN" sz="3600" b="1" dirty="0">
              <a:solidFill>
                <a:schemeClr val="bg1"/>
              </a:solidFill>
              <a:latin typeface="+mj-lt"/>
            </a:endParaRPr>
          </a:p>
        </p:txBody>
      </p:sp>
      <p:pic>
        <p:nvPicPr>
          <p:cNvPr id="45" name="Picture 44">
            <a:hlinkClick r:id="rId22"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3"/>
          <a:srcRect l="759" t="1213" r="97674" b="95957"/>
          <a:stretch/>
        </p:blipFill>
        <p:spPr>
          <a:xfrm>
            <a:off x="293475" y="42333"/>
            <a:ext cx="314493" cy="319764"/>
          </a:xfrm>
          <a:prstGeom prst="rect">
            <a:avLst/>
          </a:prstGeom>
        </p:spPr>
      </p:pic>
      <p:pic>
        <p:nvPicPr>
          <p:cNvPr id="3" name="Picture 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41402" y="888898"/>
            <a:ext cx="1223997" cy="1178732"/>
          </a:xfrm>
          <a:prstGeom prst="ellipse">
            <a:avLst/>
          </a:prstGeom>
        </p:spPr>
      </p:pic>
    </p:spTree>
    <p:extLst>
      <p:ext uri="{BB962C8B-B14F-4D97-AF65-F5344CB8AC3E}">
        <p14:creationId xmlns:p14="http://schemas.microsoft.com/office/powerpoint/2010/main" val="394104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11554"/>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latin typeface="Times New Roman" panose="02020603050405020304" pitchFamily="18" charset="0"/>
                  <a:cs typeface="Times New Roman" panose="02020603050405020304" pitchFamily="18" charset="0"/>
                </a:rPr>
                <a:t>Nội</a:t>
              </a:r>
              <a:r>
                <a:rPr lang="en-US" sz="2400" b="1" dirty="0">
                  <a:solidFill>
                    <a:srgbClr val="F7F7F7"/>
                  </a:solidFill>
                  <a:latin typeface="Times New Roman" panose="02020603050405020304" pitchFamily="18" charset="0"/>
                  <a:cs typeface="Times New Roman" panose="02020603050405020304" pitchFamily="18" charset="0"/>
                </a:rPr>
                <a:t> dung 4</a:t>
              </a:r>
              <a:endParaRPr lang="vi-VN" sz="2400" b="1" dirty="0">
                <a:solidFill>
                  <a:srgbClr val="F7F7F7"/>
                </a:solidFill>
                <a:latin typeface="Times New Roman" panose="02020603050405020304" pitchFamily="18" charset="0"/>
                <a:cs typeface="Times New Roman" panose="02020603050405020304" pitchFamily="18" charset="0"/>
              </a:endParaRPr>
            </a:p>
          </p:txBody>
        </p:sp>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1"/>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1219200" y="3205655"/>
            <a:ext cx="2848303"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Ưu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Và</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Nhược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Điểm</a:t>
            </a:r>
            <a:r>
              <a:rPr lang="en-US" sz="2800" b="1" dirty="0" smtClean="0">
                <a:solidFill>
                  <a:srgbClr val="F7F7F7"/>
                </a:solidFill>
                <a:latin typeface="Times New Roman" panose="02020603050405020304" pitchFamily="18" charset="0"/>
                <a:cs typeface="Times New Roman" panose="02020603050405020304" pitchFamily="18" charset="0"/>
              </a:rPr>
              <a:t> </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5"/>
            <a:ext cx="7290763" cy="5016758"/>
          </a:xfrm>
          <a:prstGeom prst="rect">
            <a:avLst/>
          </a:prstGeom>
          <a:noFill/>
        </p:spPr>
        <p:txBody>
          <a:bodyPr wrap="square" rtlCol="0">
            <a:spAutoFit/>
          </a:bodyPr>
          <a:lstStyle/>
          <a:p>
            <a:r>
              <a:rPr lang="vi-VN" sz="3200" dirty="0">
                <a:solidFill>
                  <a:schemeClr val="bg1"/>
                </a:solidFill>
                <a:latin typeface="+mj-lt"/>
              </a:rPr>
              <a:t>→ Ưu Điểm </a:t>
            </a:r>
            <a:endParaRPr lang="vi-VN" sz="4800" dirty="0">
              <a:solidFill>
                <a:schemeClr val="bg1"/>
              </a:solidFill>
              <a:latin typeface="+mj-lt"/>
            </a:endParaRPr>
          </a:p>
          <a:p>
            <a:pPr fontAlgn="base"/>
            <a:r>
              <a:rPr lang="vi-VN" sz="3200" dirty="0">
                <a:solidFill>
                  <a:schemeClr val="bg1"/>
                </a:solidFill>
                <a:latin typeface="+mj-lt"/>
              </a:rPr>
              <a:t>Phần mềm quản lý kho máy tính đáp ứng được các yêu cầu và nhu cầu của khách hàng.</a:t>
            </a:r>
          </a:p>
          <a:p>
            <a:pPr fontAlgn="base"/>
            <a:r>
              <a:rPr lang="vi-VN" sz="3200" dirty="0">
                <a:solidFill>
                  <a:schemeClr val="bg1"/>
                </a:solidFill>
                <a:latin typeface="+mj-lt"/>
              </a:rPr>
              <a:t>Phần mềm giúp cho việc quản lý kho máy tính trở nên dễ dàng, tiết kiệm thời gian và tăng năng suất làm việc.</a:t>
            </a:r>
          </a:p>
          <a:p>
            <a:pPr fontAlgn="base"/>
            <a:r>
              <a:rPr lang="vi-VN" sz="3200" dirty="0">
                <a:solidFill>
                  <a:schemeClr val="bg1"/>
                </a:solidFill>
                <a:latin typeface="+mj-lt"/>
              </a:rPr>
              <a:t>Phần mềm giúp cho người dùng dễ dàng theo dõi tình trạng kho máy tính và đưa ra các quyết định kinh doanh thông minh.</a:t>
            </a:r>
          </a:p>
        </p:txBody>
      </p:sp>
      <p:pic>
        <p:nvPicPr>
          <p:cNvPr id="45" name="Picture 44">
            <a:hlinkClick r:id="rId22"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3"/>
          <a:srcRect l="759" t="1213" r="97674" b="95957"/>
          <a:stretch/>
        </p:blipFill>
        <p:spPr>
          <a:xfrm>
            <a:off x="293475" y="42333"/>
            <a:ext cx="314493" cy="319764"/>
          </a:xfrm>
          <a:prstGeom prst="rect">
            <a:avLst/>
          </a:prstGeom>
        </p:spPr>
      </p:pic>
      <p:pic>
        <p:nvPicPr>
          <p:cNvPr id="3" name="Picture 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41402" y="888898"/>
            <a:ext cx="1223997" cy="1178732"/>
          </a:xfrm>
          <a:prstGeom prst="ellipse">
            <a:avLst/>
          </a:prstGeom>
        </p:spPr>
      </p:pic>
    </p:spTree>
    <p:extLst>
      <p:ext uri="{BB962C8B-B14F-4D97-AF65-F5344CB8AC3E}">
        <p14:creationId xmlns:p14="http://schemas.microsoft.com/office/powerpoint/2010/main" val="134516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11554"/>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latin typeface="Times New Roman" panose="02020603050405020304" pitchFamily="18" charset="0"/>
                  <a:cs typeface="Times New Roman" panose="02020603050405020304" pitchFamily="18" charset="0"/>
                </a:rPr>
                <a:t>Nội</a:t>
              </a:r>
              <a:r>
                <a:rPr lang="en-US" sz="2400" b="1" dirty="0">
                  <a:solidFill>
                    <a:srgbClr val="F7F7F7"/>
                  </a:solidFill>
                  <a:latin typeface="Times New Roman" panose="02020603050405020304" pitchFamily="18" charset="0"/>
                  <a:cs typeface="Times New Roman" panose="02020603050405020304" pitchFamily="18" charset="0"/>
                </a:rPr>
                <a:t> dung 4</a:t>
              </a:r>
              <a:endParaRPr lang="vi-VN" sz="2400" b="1" dirty="0">
                <a:solidFill>
                  <a:srgbClr val="F7F7F7"/>
                </a:solidFill>
                <a:latin typeface="Times New Roman" panose="02020603050405020304" pitchFamily="18" charset="0"/>
                <a:cs typeface="Times New Roman" panose="02020603050405020304" pitchFamily="18" charset="0"/>
              </a:endParaRPr>
            </a:p>
          </p:txBody>
        </p:sp>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1"/>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1219200" y="3205655"/>
            <a:ext cx="2848303"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Ưu</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Và</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Nhược</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Điểm</a:t>
            </a:r>
            <a:r>
              <a:rPr lang="en-US" sz="2800" b="1" dirty="0" smtClean="0">
                <a:solidFill>
                  <a:srgbClr val="F7F7F7"/>
                </a:solidFill>
                <a:latin typeface="Times New Roman" panose="02020603050405020304" pitchFamily="18" charset="0"/>
                <a:cs typeface="Times New Roman" panose="02020603050405020304" pitchFamily="18" charset="0"/>
              </a:rPr>
              <a:t> </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5"/>
            <a:ext cx="7290763" cy="5016758"/>
          </a:xfrm>
          <a:prstGeom prst="rect">
            <a:avLst/>
          </a:prstGeom>
          <a:noFill/>
        </p:spPr>
        <p:txBody>
          <a:bodyPr wrap="square" rtlCol="0">
            <a:spAutoFit/>
          </a:bodyPr>
          <a:lstStyle/>
          <a:p>
            <a:r>
              <a:rPr lang="vi-VN" sz="4000" dirty="0">
                <a:solidFill>
                  <a:schemeClr val="bg1"/>
                </a:solidFill>
                <a:latin typeface="+mj-lt"/>
              </a:rPr>
              <a:t>→ Nhược  Điểm </a:t>
            </a:r>
            <a:endParaRPr lang="vi-VN" sz="6000" dirty="0">
              <a:solidFill>
                <a:schemeClr val="bg1"/>
              </a:solidFill>
              <a:latin typeface="+mj-lt"/>
            </a:endParaRPr>
          </a:p>
          <a:p>
            <a:pPr fontAlgn="base"/>
            <a:r>
              <a:rPr lang="vi-VN" sz="4000" dirty="0">
                <a:solidFill>
                  <a:schemeClr val="bg1"/>
                </a:solidFill>
                <a:latin typeface="+mj-lt"/>
              </a:rPr>
              <a:t>Phần mềm có thể còn thiếu tính năng và chưa được hoàn thiện đầy đủ.</a:t>
            </a:r>
          </a:p>
          <a:p>
            <a:pPr fontAlgn="base"/>
            <a:r>
              <a:rPr lang="vi-VN" sz="4000" dirty="0">
                <a:solidFill>
                  <a:schemeClr val="bg1"/>
                </a:solidFill>
                <a:latin typeface="+mj-lt"/>
              </a:rPr>
              <a:t>Cần phải tăng cường tính năng phân tích dữ liệu để giúp người dùng đánh giá và đưa ra các quyết định kinh doanh thông minh.</a:t>
            </a:r>
          </a:p>
        </p:txBody>
      </p:sp>
      <p:pic>
        <p:nvPicPr>
          <p:cNvPr id="45" name="Picture 44">
            <a:hlinkClick r:id="rId22"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3"/>
          <a:srcRect l="759" t="1213" r="97674" b="95957"/>
          <a:stretch/>
        </p:blipFill>
        <p:spPr>
          <a:xfrm>
            <a:off x="293475" y="42333"/>
            <a:ext cx="314493" cy="319764"/>
          </a:xfrm>
          <a:prstGeom prst="rect">
            <a:avLst/>
          </a:prstGeom>
        </p:spPr>
      </p:pic>
      <p:pic>
        <p:nvPicPr>
          <p:cNvPr id="3" name="Picture 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41402" y="888898"/>
            <a:ext cx="1223997" cy="1178732"/>
          </a:xfrm>
          <a:prstGeom prst="ellipse">
            <a:avLst/>
          </a:prstGeom>
        </p:spPr>
      </p:pic>
    </p:spTree>
    <p:extLst>
      <p:ext uri="{BB962C8B-B14F-4D97-AF65-F5344CB8AC3E}">
        <p14:creationId xmlns:p14="http://schemas.microsoft.com/office/powerpoint/2010/main" val="213509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a:solidFill>
                  <a:schemeClr val="bg1"/>
                </a:solidFill>
              </a:rPr>
              <a:t>Nội dung bài học</a:t>
            </a:r>
            <a:endParaRPr lang="vi-VN" sz="1600" b="1">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11554"/>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latin typeface="Times New Roman" panose="02020603050405020304" pitchFamily="18" charset="0"/>
                  <a:cs typeface="Times New Roman" panose="02020603050405020304" pitchFamily="18" charset="0"/>
                </a:rPr>
                <a:t>Nội</a:t>
              </a:r>
              <a:r>
                <a:rPr lang="en-US" sz="2400" b="1" dirty="0">
                  <a:solidFill>
                    <a:srgbClr val="F7F7F7"/>
                  </a:solidFill>
                  <a:latin typeface="Times New Roman" panose="02020603050405020304" pitchFamily="18" charset="0"/>
                  <a:cs typeface="Times New Roman" panose="02020603050405020304" pitchFamily="18" charset="0"/>
                </a:rPr>
                <a:t> dung 4</a:t>
              </a:r>
              <a:endParaRPr lang="vi-VN" sz="2400" b="1" dirty="0">
                <a:solidFill>
                  <a:srgbClr val="F7F7F7"/>
                </a:solidFill>
                <a:latin typeface="Times New Roman" panose="02020603050405020304" pitchFamily="18" charset="0"/>
                <a:cs typeface="Times New Roman" panose="02020603050405020304" pitchFamily="18" charset="0"/>
              </a:endParaRPr>
            </a:p>
          </p:txBody>
        </p:sp>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1"/>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13:00</a:t>
            </a:r>
          </a:p>
          <a:p>
            <a:pPr algn="r"/>
            <a:r>
              <a:rPr lang="en-US" sz="1100" dirty="0">
                <a:solidFill>
                  <a:schemeClr val="bg1"/>
                </a:solidFill>
              </a:rPr>
              <a:t>10/04/2023</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1219200" y="3205655"/>
            <a:ext cx="2848303" cy="954107"/>
          </a:xfrm>
          <a:prstGeom prst="rect">
            <a:avLst/>
          </a:prstGeom>
          <a:noFill/>
        </p:spPr>
        <p:txBody>
          <a:bodyPr wrap="square" rtlCol="0">
            <a:spAutoFit/>
          </a:bodyPr>
          <a:lstStyle/>
          <a:p>
            <a:pPr algn="ctr"/>
            <a:r>
              <a:rPr lang="en-US" sz="2800" b="1" dirty="0" err="1" smtClean="0">
                <a:solidFill>
                  <a:srgbClr val="F7F7F7"/>
                </a:solidFill>
                <a:latin typeface="Times New Roman" panose="02020603050405020304" pitchFamily="18" charset="0"/>
                <a:cs typeface="Times New Roman" panose="02020603050405020304" pitchFamily="18" charset="0"/>
              </a:rPr>
              <a:t>Hướng</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Phát</a:t>
            </a:r>
            <a:r>
              <a:rPr lang="en-US" sz="2800" b="1" dirty="0" smtClean="0">
                <a:solidFill>
                  <a:srgbClr val="F7F7F7"/>
                </a:solidFill>
                <a:latin typeface="Times New Roman" panose="02020603050405020304" pitchFamily="18" charset="0"/>
                <a:cs typeface="Times New Roman" panose="02020603050405020304" pitchFamily="18" charset="0"/>
              </a:rPr>
              <a:t> </a:t>
            </a:r>
            <a:r>
              <a:rPr lang="en-US" sz="2800" b="1" dirty="0" err="1" smtClean="0">
                <a:solidFill>
                  <a:srgbClr val="F7F7F7"/>
                </a:solidFill>
                <a:latin typeface="Times New Roman" panose="02020603050405020304" pitchFamily="18" charset="0"/>
                <a:cs typeface="Times New Roman" panose="02020603050405020304" pitchFamily="18" charset="0"/>
              </a:rPr>
              <a:t>Triển</a:t>
            </a:r>
            <a:endParaRPr lang="vi-VN" sz="2800" b="1" dirty="0">
              <a:solidFill>
                <a:srgbClr val="F7F7F7"/>
              </a:solidFill>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5"/>
            <a:ext cx="7290763" cy="6494085"/>
          </a:xfrm>
          <a:prstGeom prst="rect">
            <a:avLst/>
          </a:prstGeom>
          <a:noFill/>
        </p:spPr>
        <p:txBody>
          <a:bodyPr wrap="square" rtlCol="0">
            <a:spAutoFit/>
          </a:bodyPr>
          <a:lstStyle/>
          <a:p>
            <a:r>
              <a:rPr lang="vi-VN" sz="2800" dirty="0">
                <a:solidFill>
                  <a:schemeClr val="bg1"/>
                </a:solidFill>
                <a:latin typeface="+mj-lt"/>
              </a:rPr>
              <a:t>→ Tăng cường tính năng phân tích dữ liệu: Phát triển thêm các tính năng phân tích dữ liệu để giúp người dùng dễ dàng đánh giá và đưa ra các quyết định kinh doanh thông minh.</a:t>
            </a:r>
            <a:endParaRPr lang="vi-VN" sz="5400" dirty="0">
              <a:solidFill>
                <a:schemeClr val="bg1"/>
              </a:solidFill>
              <a:latin typeface="+mj-lt"/>
            </a:endParaRPr>
          </a:p>
          <a:p>
            <a:r>
              <a:rPr lang="vi-VN" sz="2800" dirty="0">
                <a:solidFill>
                  <a:schemeClr val="bg1"/>
                </a:solidFill>
                <a:latin typeface="+mj-lt"/>
              </a:rPr>
              <a:t>→ Tích hợp hệ thống báo cáo: Phát triển các hệ thống báo cáo để giúp người dùng có thể theo dõi tình trạng kho máy tính một cách tổng quát và đáng tin cậy.</a:t>
            </a:r>
            <a:endParaRPr lang="vi-VN" sz="5400" dirty="0">
              <a:solidFill>
                <a:schemeClr val="bg1"/>
              </a:solidFill>
              <a:latin typeface="+mj-lt"/>
            </a:endParaRPr>
          </a:p>
          <a:p>
            <a:r>
              <a:rPr lang="vi-VN" sz="2800" dirty="0">
                <a:solidFill>
                  <a:schemeClr val="bg1"/>
                </a:solidFill>
                <a:latin typeface="+mj-lt"/>
              </a:rPr>
              <a:t>→ Cải thiện khả năng tương tác: Tăng cường tính năng tương tác giữa người dùng và phần mềm để giúp người dùng có thể tùy chỉnh và sử dụng phần mềm một cách dễ dàng.</a:t>
            </a:r>
            <a:endParaRPr lang="vi-VN" sz="5400" dirty="0">
              <a:solidFill>
                <a:schemeClr val="bg1"/>
              </a:solidFill>
              <a:latin typeface="+mj-lt"/>
            </a:endParaRPr>
          </a:p>
          <a:p>
            <a:r>
              <a:rPr lang="vi-VN" sz="4000" dirty="0"/>
              <a:t/>
            </a:r>
            <a:br>
              <a:rPr lang="vi-VN" sz="4000" dirty="0"/>
            </a:br>
            <a:endParaRPr lang="vi-VN" sz="4000" dirty="0">
              <a:solidFill>
                <a:schemeClr val="bg1"/>
              </a:solidFill>
              <a:latin typeface="+mj-lt"/>
            </a:endParaRPr>
          </a:p>
        </p:txBody>
      </p:sp>
      <p:pic>
        <p:nvPicPr>
          <p:cNvPr id="45" name="Picture 44">
            <a:hlinkClick r:id="rId22"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3"/>
          <a:srcRect l="759" t="1213" r="97674" b="95957"/>
          <a:stretch/>
        </p:blipFill>
        <p:spPr>
          <a:xfrm>
            <a:off x="293475" y="42333"/>
            <a:ext cx="314493" cy="319764"/>
          </a:xfrm>
          <a:prstGeom prst="rect">
            <a:avLst/>
          </a:prstGeom>
        </p:spPr>
      </p:pic>
      <p:pic>
        <p:nvPicPr>
          <p:cNvPr id="3" name="Picture 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41402" y="888898"/>
            <a:ext cx="1223997" cy="1178732"/>
          </a:xfrm>
          <a:prstGeom prst="ellipse">
            <a:avLst/>
          </a:prstGeom>
        </p:spPr>
      </p:pic>
    </p:spTree>
    <p:extLst>
      <p:ext uri="{BB962C8B-B14F-4D97-AF65-F5344CB8AC3E}">
        <p14:creationId xmlns:p14="http://schemas.microsoft.com/office/powerpoint/2010/main" val="385725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100"/>
                                  </p:stCondLst>
                                  <p:iterate type="lt">
                                    <p:tmAbs val="80"/>
                                  </p:iterate>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1200"/>
                                  </p:stCondLst>
                                  <p:iterate type="lt">
                                    <p:tmAbs val="80"/>
                                  </p:iterate>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1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1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64" name="Group 63">
            <a:extLst>
              <a:ext uri="{FF2B5EF4-FFF2-40B4-BE49-F238E27FC236}">
                <a16:creationId xmlns:a16="http://schemas.microsoft.com/office/drawing/2014/main" id="{891E97C7-4033-4BE8-8870-DBA1171C8BC3}"/>
              </a:ext>
            </a:extLst>
          </p:cNvPr>
          <p:cNvGrpSpPr/>
          <p:nvPr/>
        </p:nvGrpSpPr>
        <p:grpSpPr>
          <a:xfrm>
            <a:off x="3493070" y="680182"/>
            <a:ext cx="5225163" cy="5452423"/>
            <a:chOff x="3493050" y="738971"/>
            <a:chExt cx="5225163" cy="5452423"/>
          </a:xfrm>
        </p:grpSpPr>
        <p:sp>
          <p:nvSpPr>
            <p:cNvPr id="23" name="Rectangle: Rounded Corners 22">
              <a:extLst>
                <a:ext uri="{FF2B5EF4-FFF2-40B4-BE49-F238E27FC236}">
                  <a16:creationId xmlns:a16="http://schemas.microsoft.com/office/drawing/2014/main" id="{0F57A732-BA7D-4EA3-8041-0E55EF497B8B}"/>
                </a:ext>
              </a:extLst>
            </p:cNvPr>
            <p:cNvSpPr/>
            <p:nvPr/>
          </p:nvSpPr>
          <p:spPr>
            <a:xfrm>
              <a:off x="3493070" y="738971"/>
              <a:ext cx="5225143" cy="5452423"/>
            </a:xfrm>
            <a:prstGeom prst="roundRect">
              <a:avLst>
                <a:gd name="adj" fmla="val 2917"/>
              </a:avLst>
            </a:prstGeom>
            <a:solidFill>
              <a:srgbClr val="292A2C"/>
            </a:solidFill>
            <a:ln>
              <a:solidFill>
                <a:srgbClr val="343434"/>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2" name="Picture 51">
              <a:extLst>
                <a:ext uri="{FF2B5EF4-FFF2-40B4-BE49-F238E27FC236}">
                  <a16:creationId xmlns:a16="http://schemas.microsoft.com/office/drawing/2014/main" id="{07F85D40-2E05-4213-B626-C711CA9A9D35}"/>
                </a:ext>
              </a:extLst>
            </p:cNvPr>
            <p:cNvPicPr>
              <a:picLocks noChangeAspect="1"/>
            </p:cNvPicPr>
            <p:nvPr/>
          </p:nvPicPr>
          <p:blipFill rotWithShape="1">
            <a:blip r:embed="rId19"/>
            <a:srcRect l="58219" t="20703" r="32947" b="75684"/>
            <a:stretch/>
          </p:blipFill>
          <p:spPr>
            <a:xfrm>
              <a:off x="7045216" y="1571808"/>
              <a:ext cx="1110343" cy="255473"/>
            </a:xfrm>
            <a:prstGeom prst="rect">
              <a:avLst/>
            </a:prstGeom>
          </p:spPr>
        </p:pic>
        <p:sp>
          <p:nvSpPr>
            <p:cNvPr id="31" name="Rectangle: Rounded Corners 30">
              <a:extLst>
                <a:ext uri="{FF2B5EF4-FFF2-40B4-BE49-F238E27FC236}">
                  <a16:creationId xmlns:a16="http://schemas.microsoft.com/office/drawing/2014/main" id="{6B701729-5040-4BFE-BCEB-27DDE8056053}"/>
                </a:ext>
              </a:extLst>
            </p:cNvPr>
            <p:cNvSpPr/>
            <p:nvPr/>
          </p:nvSpPr>
          <p:spPr>
            <a:xfrm>
              <a:off x="3785422" y="924012"/>
              <a:ext cx="4704825" cy="387767"/>
            </a:xfrm>
            <a:prstGeom prst="roundRect">
              <a:avLst>
                <a:gd name="adj" fmla="val 11157"/>
              </a:avLst>
            </a:prstGeom>
            <a:solidFill>
              <a:srgbClr val="222222"/>
            </a:solidFill>
            <a:ln>
              <a:solidFill>
                <a:srgbClr val="31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a:extLst>
                <a:ext uri="{FF2B5EF4-FFF2-40B4-BE49-F238E27FC236}">
                  <a16:creationId xmlns:a16="http://schemas.microsoft.com/office/drawing/2014/main" id="{154C7C75-3AE9-4669-8646-66D20C5A3B93}"/>
                </a:ext>
              </a:extLst>
            </p:cNvPr>
            <p:cNvPicPr>
              <a:picLocks noChangeAspect="1"/>
            </p:cNvPicPr>
            <p:nvPr/>
          </p:nvPicPr>
          <p:blipFill rotWithShape="1">
            <a:blip r:embed="rId19"/>
            <a:srcRect l="32108" t="13370" r="53669" b="83549"/>
            <a:stretch/>
          </p:blipFill>
          <p:spPr>
            <a:xfrm>
              <a:off x="3903301" y="987305"/>
              <a:ext cx="1854765" cy="225989"/>
            </a:xfrm>
            <a:prstGeom prst="rect">
              <a:avLst/>
            </a:prstGeom>
          </p:spPr>
        </p:pic>
        <p:sp>
          <p:nvSpPr>
            <p:cNvPr id="35" name="Rectangle: Top Corners Rounded 34">
              <a:extLst>
                <a:ext uri="{FF2B5EF4-FFF2-40B4-BE49-F238E27FC236}">
                  <a16:creationId xmlns:a16="http://schemas.microsoft.com/office/drawing/2014/main" id="{E1C393A6-AF3B-4D4C-8E74-AB35D5EC3DEF}"/>
                </a:ext>
              </a:extLst>
            </p:cNvPr>
            <p:cNvSpPr/>
            <p:nvPr/>
          </p:nvSpPr>
          <p:spPr>
            <a:xfrm flipV="1">
              <a:off x="3785422" y="1288919"/>
              <a:ext cx="4704825" cy="45719"/>
            </a:xfrm>
            <a:prstGeom prst="round2SameRect">
              <a:avLst>
                <a:gd name="adj1" fmla="val 50000"/>
                <a:gd name="adj2" fmla="val 0"/>
              </a:avLst>
            </a:prstGeom>
            <a:solidFill>
              <a:srgbClr val="4F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TextBox 38">
              <a:extLst>
                <a:ext uri="{FF2B5EF4-FFF2-40B4-BE49-F238E27FC236}">
                  <a16:creationId xmlns:a16="http://schemas.microsoft.com/office/drawing/2014/main" id="{CCDF79E4-6B89-4A8F-BA65-7B1CF2FEA10B}"/>
                </a:ext>
              </a:extLst>
            </p:cNvPr>
            <p:cNvSpPr txBox="1"/>
            <p:nvPr/>
          </p:nvSpPr>
          <p:spPr>
            <a:xfrm>
              <a:off x="3877378" y="1448647"/>
              <a:ext cx="1110342" cy="307777"/>
            </a:xfrm>
            <a:prstGeom prst="rect">
              <a:avLst/>
            </a:prstGeom>
            <a:noFill/>
          </p:spPr>
          <p:txBody>
            <a:bodyPr wrap="square" rtlCol="0">
              <a:spAutoFit/>
            </a:bodyPr>
            <a:lstStyle/>
            <a:p>
              <a:r>
                <a:rPr lang="en-US" sz="1400">
                  <a:solidFill>
                    <a:srgbClr val="F7F7F7"/>
                  </a:solidFill>
                </a:rPr>
                <a:t>Đã ghim</a:t>
              </a:r>
              <a:endParaRPr lang="vi-VN" sz="1400">
                <a:solidFill>
                  <a:srgbClr val="F7F7F7"/>
                </a:solidFill>
              </a:endParaRPr>
            </a:p>
          </p:txBody>
        </p:sp>
        <p:pic>
          <p:nvPicPr>
            <p:cNvPr id="56" name="Picture 55">
              <a:extLst>
                <a:ext uri="{FF2B5EF4-FFF2-40B4-BE49-F238E27FC236}">
                  <a16:creationId xmlns:a16="http://schemas.microsoft.com/office/drawing/2014/main" id="{367F86B8-D33E-4477-8DE1-5B898A3066D4}"/>
                </a:ext>
              </a:extLst>
            </p:cNvPr>
            <p:cNvPicPr>
              <a:picLocks noChangeAspect="1"/>
            </p:cNvPicPr>
            <p:nvPr/>
          </p:nvPicPr>
          <p:blipFill rotWithShape="1">
            <a:blip r:embed="rId20"/>
            <a:srcRect l="31049" t="24782" r="29375" b="36203"/>
            <a:stretch/>
          </p:blipFill>
          <p:spPr>
            <a:xfrm>
              <a:off x="3877379" y="1951277"/>
              <a:ext cx="4612868" cy="2557840"/>
            </a:xfrm>
            <a:prstGeom prst="rect">
              <a:avLst/>
            </a:prstGeom>
          </p:spPr>
        </p:pic>
        <p:sp>
          <p:nvSpPr>
            <p:cNvPr id="59" name="Rectangle: Top Corners Rounded 58">
              <a:extLst>
                <a:ext uri="{FF2B5EF4-FFF2-40B4-BE49-F238E27FC236}">
                  <a16:creationId xmlns:a16="http://schemas.microsoft.com/office/drawing/2014/main" id="{63F5D63A-6C4A-4473-9499-193F4736BFFA}"/>
                </a:ext>
              </a:extLst>
            </p:cNvPr>
            <p:cNvSpPr/>
            <p:nvPr/>
          </p:nvSpPr>
          <p:spPr>
            <a:xfrm rot="10800000">
              <a:off x="3493050" y="5596321"/>
              <a:ext cx="5225162" cy="595073"/>
            </a:xfrm>
            <a:prstGeom prst="round2SameRect">
              <a:avLst>
                <a:gd name="adj1" fmla="val 32064"/>
                <a:gd name="adj2" fmla="val 0"/>
              </a:avLst>
            </a:prstGeom>
            <a:solidFill>
              <a:srgbClr val="222123"/>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0" name="Picture 59">
              <a:extLst>
                <a:ext uri="{FF2B5EF4-FFF2-40B4-BE49-F238E27FC236}">
                  <a16:creationId xmlns:a16="http://schemas.microsoft.com/office/drawing/2014/main" id="{0803EAB4-F956-44E4-87DB-98F77116D357}"/>
                </a:ext>
              </a:extLst>
            </p:cNvPr>
            <p:cNvPicPr>
              <a:picLocks noChangeAspect="1"/>
            </p:cNvPicPr>
            <p:nvPr/>
          </p:nvPicPr>
          <p:blipFill rotWithShape="1">
            <a:blip r:embed="rId21"/>
            <a:srcRect l="65117" t="86545" r="32577" b="7877"/>
            <a:stretch/>
          </p:blipFill>
          <p:spPr>
            <a:xfrm>
              <a:off x="8008882" y="5649638"/>
              <a:ext cx="378373" cy="514818"/>
            </a:xfrm>
            <a:prstGeom prst="rect">
              <a:avLst/>
            </a:prstGeom>
          </p:spPr>
        </p:pic>
        <p:sp>
          <p:nvSpPr>
            <p:cNvPr id="63" name="TextBox 62">
              <a:extLst>
                <a:ext uri="{FF2B5EF4-FFF2-40B4-BE49-F238E27FC236}">
                  <a16:creationId xmlns:a16="http://schemas.microsoft.com/office/drawing/2014/main" id="{EBB01CF3-756D-410B-B69B-F664E92D9B89}"/>
                </a:ext>
              </a:extLst>
            </p:cNvPr>
            <p:cNvSpPr txBox="1"/>
            <p:nvPr/>
          </p:nvSpPr>
          <p:spPr>
            <a:xfrm>
              <a:off x="4391808" y="5720487"/>
              <a:ext cx="1623968" cy="369332"/>
            </a:xfrm>
            <a:prstGeom prst="rect">
              <a:avLst/>
            </a:prstGeom>
            <a:noFill/>
          </p:spPr>
          <p:txBody>
            <a:bodyPr wrap="square" rtlCol="0">
              <a:spAutoFit/>
            </a:bodyPr>
            <a:lstStyle/>
            <a:p>
              <a:r>
                <a:rPr lang="en-US" b="1">
                  <a:solidFill>
                    <a:schemeClr val="bg1"/>
                  </a:solidFill>
                </a:rPr>
                <a:t>Group Name</a:t>
              </a:r>
              <a:endParaRPr lang="vi-VN" b="1">
                <a:solidFill>
                  <a:schemeClr val="bg1"/>
                </a:solidFill>
              </a:endParaRPr>
            </a:p>
          </p:txBody>
        </p:sp>
      </p:grpSp>
      <p:pic>
        <p:nvPicPr>
          <p:cNvPr id="66" name="Picture 65">
            <a:extLst>
              <a:ext uri="{FF2B5EF4-FFF2-40B4-BE49-F238E27FC236}">
                <a16:creationId xmlns:a16="http://schemas.microsoft.com/office/drawing/2014/main" id="{9A71DF02-3ABB-4D5F-ADDE-CC726EEBE63B}"/>
              </a:ext>
            </a:extLst>
          </p:cNvPr>
          <p:cNvPicPr>
            <a:picLocks noChangeAspect="1"/>
          </p:cNvPicPr>
          <p:nvPr/>
        </p:nvPicPr>
        <p:blipFill rotWithShape="1">
          <a:blip r:embed="rId22"/>
          <a:srcRect t="89840"/>
          <a:stretch/>
        </p:blipFill>
        <p:spPr>
          <a:xfrm>
            <a:off x="-20" y="6191394"/>
            <a:ext cx="12192000" cy="696752"/>
          </a:xfrm>
          <a:prstGeom prst="rect">
            <a:avLst/>
          </a:prstGeom>
        </p:spPr>
      </p:pic>
      <p:pic>
        <p:nvPicPr>
          <p:cNvPr id="68" name="Nút Star">
            <a:extLst>
              <a:ext uri="{FF2B5EF4-FFF2-40B4-BE49-F238E27FC236}">
                <a16:creationId xmlns:a16="http://schemas.microsoft.com/office/drawing/2014/main" id="{3FF5198B-AA1E-48DF-B0AF-ECB191682291}"/>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68795" y="6308971"/>
            <a:ext cx="619879" cy="595074"/>
          </a:xfrm>
          <a:prstGeom prst="rect">
            <a:avLst/>
          </a:prstGeom>
        </p:spPr>
      </p:pic>
      <p:sp>
        <p:nvSpPr>
          <p:cNvPr id="67" name="TextBox 66">
            <a:extLst>
              <a:ext uri="{FF2B5EF4-FFF2-40B4-BE49-F238E27FC236}">
                <a16:creationId xmlns:a16="http://schemas.microsoft.com/office/drawing/2014/main" id="{177AF0AB-DCC6-42A0-8D45-6CDE80BE46A0}"/>
              </a:ext>
            </a:extLst>
          </p:cNvPr>
          <p:cNvSpPr txBox="1"/>
          <p:nvPr/>
        </p:nvSpPr>
        <p:spPr>
          <a:xfrm>
            <a:off x="10916902" y="6401391"/>
            <a:ext cx="939182" cy="430887"/>
          </a:xfrm>
          <a:prstGeom prst="rect">
            <a:avLst/>
          </a:prstGeom>
          <a:noFill/>
        </p:spPr>
        <p:txBody>
          <a:bodyPr wrap="square" rtlCol="0">
            <a:spAutoFit/>
          </a:bodyPr>
          <a:lstStyle/>
          <a:p>
            <a:pPr algn="r"/>
            <a:r>
              <a:rPr lang="en-US" sz="1100">
                <a:solidFill>
                  <a:schemeClr val="bg1"/>
                </a:solidFill>
              </a:rPr>
              <a:t>00:00</a:t>
            </a:r>
          </a:p>
          <a:p>
            <a:pPr algn="r"/>
            <a:r>
              <a:rPr lang="en-US" sz="1100">
                <a:solidFill>
                  <a:schemeClr val="bg1"/>
                </a:solidFill>
              </a:rPr>
              <a:t>08/08/2021</a:t>
            </a:r>
            <a:endParaRPr lang="vi-VN" sz="1100">
              <a:solidFill>
                <a:schemeClr val="bg1"/>
              </a:solidFill>
            </a:endParaRPr>
          </a:p>
        </p:txBody>
      </p:sp>
      <p:pic>
        <p:nvPicPr>
          <p:cNvPr id="69" name="Tắt máy">
            <a:extLst>
              <a:ext uri="{FF2B5EF4-FFF2-40B4-BE49-F238E27FC236}">
                <a16:creationId xmlns:a16="http://schemas.microsoft.com/office/drawing/2014/main" id="{0F8C448B-6495-481F-94ED-387182FB8C4D}"/>
              </a:ext>
            </a:extLst>
          </p:cNvPr>
          <p:cNvPicPr>
            <a:picLocks noChangeAspect="1"/>
          </p:cNvPicPr>
          <p:nvPr/>
        </p:nvPicPr>
        <p:blipFill rotWithShape="1">
          <a:blip r:embed="rId21"/>
          <a:srcRect l="65117" t="86545" r="32577" b="7877"/>
          <a:stretch/>
        </p:blipFill>
        <p:spPr>
          <a:xfrm>
            <a:off x="7985194" y="5595771"/>
            <a:ext cx="378373" cy="514818"/>
          </a:xfrm>
          <a:prstGeom prst="rect">
            <a:avLst/>
          </a:prstGeom>
        </p:spPr>
      </p:pic>
      <p:grpSp>
        <p:nvGrpSpPr>
          <p:cNvPr id="73" name="Group 72">
            <a:extLst>
              <a:ext uri="{FF2B5EF4-FFF2-40B4-BE49-F238E27FC236}">
                <a16:creationId xmlns:a16="http://schemas.microsoft.com/office/drawing/2014/main" id="{9F035DB8-7355-4FB9-9AEB-E584910FE976}"/>
              </a:ext>
            </a:extLst>
          </p:cNvPr>
          <p:cNvGrpSpPr/>
          <p:nvPr/>
        </p:nvGrpSpPr>
        <p:grpSpPr>
          <a:xfrm>
            <a:off x="7045255" y="4963241"/>
            <a:ext cx="1552226" cy="515502"/>
            <a:chOff x="7045255" y="4963241"/>
            <a:chExt cx="1552226" cy="515502"/>
          </a:xfrm>
        </p:grpSpPr>
        <p:sp>
          <p:nvSpPr>
            <p:cNvPr id="70" name="Rectangle: Rounded Corners 69">
              <a:extLst>
                <a:ext uri="{FF2B5EF4-FFF2-40B4-BE49-F238E27FC236}">
                  <a16:creationId xmlns:a16="http://schemas.microsoft.com/office/drawing/2014/main" id="{071D0B22-04D9-42CB-8CB5-970AB9A74A93}"/>
                </a:ext>
              </a:extLst>
            </p:cNvPr>
            <p:cNvSpPr/>
            <p:nvPr/>
          </p:nvSpPr>
          <p:spPr>
            <a:xfrm>
              <a:off x="7045255" y="4963241"/>
              <a:ext cx="1552226" cy="515502"/>
            </a:xfrm>
            <a:prstGeom prst="roundRect">
              <a:avLst>
                <a:gd name="adj" fmla="val 9612"/>
              </a:avLst>
            </a:prstGeom>
            <a:solidFill>
              <a:srgbClr val="222222"/>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1" name="Picture 70">
              <a:extLst>
                <a:ext uri="{FF2B5EF4-FFF2-40B4-BE49-F238E27FC236}">
                  <a16:creationId xmlns:a16="http://schemas.microsoft.com/office/drawing/2014/main" id="{EB823DF9-825B-4A36-8721-AD0863F4F341}"/>
                </a:ext>
              </a:extLst>
            </p:cNvPr>
            <p:cNvPicPr>
              <a:picLocks noChangeAspect="1"/>
            </p:cNvPicPr>
            <p:nvPr/>
          </p:nvPicPr>
          <p:blipFill rotWithShape="1">
            <a:blip r:embed="rId21"/>
            <a:srcRect l="65087" t="87990" r="32607" b="8998"/>
            <a:stretch/>
          </p:blipFill>
          <p:spPr>
            <a:xfrm>
              <a:off x="7121565" y="5095180"/>
              <a:ext cx="378373" cy="278014"/>
            </a:xfrm>
            <a:prstGeom prst="rect">
              <a:avLst/>
            </a:prstGeom>
          </p:spPr>
        </p:pic>
        <p:sp>
          <p:nvSpPr>
            <p:cNvPr id="72" name="TextBox 71">
              <a:hlinkClick r:id="rId25" action="ppaction://hlinksldjump"/>
              <a:extLst>
                <a:ext uri="{FF2B5EF4-FFF2-40B4-BE49-F238E27FC236}">
                  <a16:creationId xmlns:a16="http://schemas.microsoft.com/office/drawing/2014/main" id="{E5498926-C491-4EB5-A90E-DDCC79E933B4}"/>
                </a:ext>
              </a:extLst>
            </p:cNvPr>
            <p:cNvSpPr txBox="1"/>
            <p:nvPr/>
          </p:nvSpPr>
          <p:spPr>
            <a:xfrm>
              <a:off x="7366696" y="5049521"/>
              <a:ext cx="1186371" cy="369332"/>
            </a:xfrm>
            <a:prstGeom prst="rect">
              <a:avLst/>
            </a:prstGeom>
            <a:noFill/>
          </p:spPr>
          <p:txBody>
            <a:bodyPr wrap="square" rtlCol="0">
              <a:spAutoFit/>
            </a:bodyPr>
            <a:lstStyle/>
            <a:p>
              <a:r>
                <a:rPr lang="en-US">
                  <a:solidFill>
                    <a:srgbClr val="F7F7F7"/>
                  </a:solidFill>
                </a:rPr>
                <a:t>Kết thúc</a:t>
              </a:r>
              <a:endParaRPr lang="vi-VN">
                <a:solidFill>
                  <a:srgbClr val="F7F7F7"/>
                </a:solidFill>
              </a:endParaRPr>
            </a:p>
          </p:txBody>
        </p:sp>
      </p:grpSp>
    </p:spTree>
    <p:extLst>
      <p:ext uri="{BB962C8B-B14F-4D97-AF65-F5344CB8AC3E}">
        <p14:creationId xmlns:p14="http://schemas.microsoft.com/office/powerpoint/2010/main" val="71914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8"/>
                    </p:tgtEl>
                  </p:cond>
                </p:stCondLst>
                <p:endSync evt="end" delay="0">
                  <p:rtn val="all"/>
                </p:endSync>
                <p:childTnLst>
                  <p:par>
                    <p:cTn id="3" fill="hold">
                      <p:stCondLst>
                        <p:cond delay="0"/>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fill="hold"/>
                                        <p:tgtEl>
                                          <p:spTgt spid="64"/>
                                        </p:tgtEl>
                                        <p:attrNameLst>
                                          <p:attrName>ppt_x</p:attrName>
                                        </p:attrNameLst>
                                      </p:cBhvr>
                                      <p:tavLst>
                                        <p:tav tm="0">
                                          <p:val>
                                            <p:strVal val="#ppt_x"/>
                                          </p:val>
                                        </p:tav>
                                        <p:tav tm="100000">
                                          <p:val>
                                            <p:strVal val="#ppt_x"/>
                                          </p:val>
                                        </p:tav>
                                      </p:tavLst>
                                    </p:anim>
                                    <p:anim calcmode="lin" valueType="num">
                                      <p:cBhvr additive="base">
                                        <p:cTn id="8" dur="1250" fill="hold"/>
                                        <p:tgtEl>
                                          <p:spTgt spid="64"/>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childTnLst>
              </p:cTn>
              <p:nextCondLst>
                <p:cond evt="onClick" delay="0">
                  <p:tgtEl>
                    <p:spTgt spid="68"/>
                  </p:tgtEl>
                </p:cond>
              </p:nextCondLst>
            </p:seq>
            <p:seq concurrent="1" nextAc="seek">
              <p:cTn id="12" restart="whenNotActive" fill="hold" evtFilter="cancelBubble" nodeType="interactiveSeq">
                <p:stCondLst>
                  <p:cond evt="onClick" delay="0">
                    <p:tgtEl>
                      <p:spTgt spid="69"/>
                    </p:tgtEl>
                  </p:cond>
                </p:stCondLst>
                <p:endSync evt="end" delay="0">
                  <p:rtn val="all"/>
                </p:endSync>
                <p:childTnLst>
                  <p:par>
                    <p:cTn id="13" fill="hold">
                      <p:stCondLst>
                        <p:cond delay="0"/>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anim calcmode="lin" valueType="num">
                                      <p:cBhvr>
                                        <p:cTn id="18" dur="500" fill="hold"/>
                                        <p:tgtEl>
                                          <p:spTgt spid="73"/>
                                        </p:tgtEl>
                                        <p:attrNameLst>
                                          <p:attrName>ppt_x</p:attrName>
                                        </p:attrNameLst>
                                      </p:cBhvr>
                                      <p:tavLst>
                                        <p:tav tm="0">
                                          <p:val>
                                            <p:strVal val="#ppt_x"/>
                                          </p:val>
                                        </p:tav>
                                        <p:tav tm="100000">
                                          <p:val>
                                            <p:strVal val="#ppt_x"/>
                                          </p:val>
                                        </p:tav>
                                      </p:tavLst>
                                    </p:anim>
                                    <p:anim calcmode="lin" valueType="num">
                                      <p:cBhvr>
                                        <p:cTn id="19"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6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C7EEAC-9BB7-4A7E-8630-7CBB39804DE3}"/>
              </a:ext>
            </a:extLst>
          </p:cNvPr>
          <p:cNvSpPr/>
          <p:nvPr/>
        </p:nvSpPr>
        <p:spPr>
          <a:xfrm>
            <a:off x="-1" y="0"/>
            <a:ext cx="12192001" cy="6858000"/>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F239F16C-1EAB-498D-8A58-C75A3E740DDF}"/>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22925" r="18617"/>
          <a:stretch/>
        </p:blipFill>
        <p:spPr>
          <a:xfrm>
            <a:off x="4987996" y="1838432"/>
            <a:ext cx="2216008" cy="1895368"/>
          </a:xfrm>
          <a:prstGeom prst="rect">
            <a:avLst/>
          </a:prstGeom>
        </p:spPr>
      </p:pic>
      <p:sp>
        <p:nvSpPr>
          <p:cNvPr id="9" name="TextBox 8">
            <a:extLst>
              <a:ext uri="{FF2B5EF4-FFF2-40B4-BE49-F238E27FC236}">
                <a16:creationId xmlns:a16="http://schemas.microsoft.com/office/drawing/2014/main" id="{5C1CB171-975E-4C72-A081-23FC1C46475F}"/>
              </a:ext>
            </a:extLst>
          </p:cNvPr>
          <p:cNvSpPr txBox="1"/>
          <p:nvPr/>
        </p:nvSpPr>
        <p:spPr>
          <a:xfrm>
            <a:off x="3077497" y="3733800"/>
            <a:ext cx="6322142" cy="769441"/>
          </a:xfrm>
          <a:prstGeom prst="rect">
            <a:avLst/>
          </a:prstGeom>
          <a:noFill/>
        </p:spPr>
        <p:txBody>
          <a:bodyPr wrap="square" rtlCol="0">
            <a:spAutoFit/>
          </a:bodyPr>
          <a:lstStyle/>
          <a:p>
            <a:pPr algn="ctr"/>
            <a:r>
              <a:rPr lang="en-US" sz="4400" b="1">
                <a:solidFill>
                  <a:schemeClr val="bg1"/>
                </a:solidFill>
              </a:rPr>
              <a:t>THANKS FOR WATCHING!</a:t>
            </a:r>
            <a:endParaRPr lang="vi-VN" sz="4400" b="1">
              <a:solidFill>
                <a:schemeClr val="bg1"/>
              </a:solidFill>
            </a:endParaRPr>
          </a:p>
        </p:txBody>
      </p:sp>
    </p:spTree>
    <p:extLst>
      <p:ext uri="{BB962C8B-B14F-4D97-AF65-F5344CB8AC3E}">
        <p14:creationId xmlns:p14="http://schemas.microsoft.com/office/powerpoint/2010/main" val="1136476373"/>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3576245"/>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dirty="0">
                  <a:solidFill>
                    <a:schemeClr val="bg1"/>
                  </a:solidFill>
                </a:rPr>
                <a:t>PC </a:t>
              </a:r>
              <a:r>
                <a:rPr lang="en-US" sz="1600" dirty="0" err="1">
                  <a:solidFill>
                    <a:schemeClr val="bg1"/>
                  </a:solidFill>
                </a:rPr>
                <a:t>này</a:t>
              </a:r>
              <a:endParaRPr lang="vi-VN" sz="1600" dirty="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85482" y="963372"/>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dirty="0" err="1" smtClean="0">
                  <a:solidFill>
                    <a:schemeClr val="bg1"/>
                  </a:solidFill>
                </a:rPr>
                <a:t>Giới</a:t>
              </a:r>
              <a:r>
                <a:rPr lang="en-US" sz="1600" dirty="0" smtClean="0">
                  <a:solidFill>
                    <a:schemeClr val="bg1"/>
                  </a:solidFill>
                </a:rPr>
                <a:t> </a:t>
              </a:r>
              <a:r>
                <a:rPr lang="en-US" sz="1600" dirty="0" err="1" smtClean="0">
                  <a:solidFill>
                    <a:schemeClr val="bg1"/>
                  </a:solidFill>
                </a:rPr>
                <a:t>Thiệu</a:t>
              </a:r>
              <a:endParaRPr lang="vi-VN" sz="1600" dirty="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2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2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spTree>
    <p:extLst>
      <p:ext uri="{BB962C8B-B14F-4D97-AF65-F5344CB8AC3E}">
        <p14:creationId xmlns:p14="http://schemas.microsoft.com/office/powerpoint/2010/main" val="269492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0-#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4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0-#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1" decel="100000" fill="hold" nodeType="withEffect">
                                  <p:stCondLst>
                                    <p:cond delay="3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1000" fill="hold"/>
                                        <p:tgtEl>
                                          <p:spTgt spid="46"/>
                                        </p:tgtEl>
                                        <p:attrNameLst>
                                          <p:attrName>ppt_x</p:attrName>
                                        </p:attrNameLst>
                                      </p:cBhvr>
                                      <p:tavLst>
                                        <p:tav tm="0">
                                          <p:val>
                                            <p:strVal val="#ppt_x"/>
                                          </p:val>
                                        </p:tav>
                                        <p:tav tm="100000">
                                          <p:val>
                                            <p:strVal val="#ppt_x"/>
                                          </p:val>
                                        </p:tav>
                                      </p:tavLst>
                                    </p:anim>
                                    <p:anim calcmode="lin" valueType="num">
                                      <p:cBhvr additive="base">
                                        <p:cTn id="28" dur="10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2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ppt_x"/>
                                          </p:val>
                                        </p:tav>
                                        <p:tav tm="100000">
                                          <p:val>
                                            <p:strVal val="#ppt_x"/>
                                          </p:val>
                                        </p:tav>
                                      </p:tavLst>
                                    </p:anim>
                                    <p:anim calcmode="lin" valueType="num">
                                      <p:cBhvr additive="base">
                                        <p:cTn id="32" dur="10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ppt_x"/>
                                          </p:val>
                                        </p:tav>
                                        <p:tav tm="100000">
                                          <p:val>
                                            <p:strVal val="#ppt_x"/>
                                          </p:val>
                                        </p:tav>
                                      </p:tavLst>
                                    </p:anim>
                                    <p:anim calcmode="lin" valueType="num">
                                      <p:cBhvr additive="base">
                                        <p:cTn id="36"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0" y="-9354"/>
            <a:ext cx="12191980" cy="6882685"/>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109054" y="3615876"/>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dirty="0">
                  <a:solidFill>
                    <a:schemeClr val="bg1"/>
                  </a:solidFill>
                </a:rPr>
                <a:t>PC </a:t>
              </a:r>
              <a:r>
                <a:rPr lang="en-US" sz="1600" dirty="0" err="1">
                  <a:solidFill>
                    <a:schemeClr val="bg1"/>
                  </a:solidFill>
                </a:rPr>
                <a:t>này</a:t>
              </a:r>
              <a:endParaRPr lang="vi-VN" sz="1600" dirty="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74866" y="1048715"/>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dirty="0" err="1" smtClean="0">
                  <a:solidFill>
                    <a:schemeClr val="bg1"/>
                  </a:solidFill>
                </a:rPr>
                <a:t>Giới</a:t>
              </a:r>
              <a:r>
                <a:rPr lang="en-US" sz="1600" dirty="0" smtClean="0">
                  <a:solidFill>
                    <a:schemeClr val="bg1"/>
                  </a:solidFill>
                </a:rPr>
                <a:t> </a:t>
              </a:r>
              <a:r>
                <a:rPr lang="en-US" sz="1600" dirty="0" err="1" smtClean="0">
                  <a:solidFill>
                    <a:schemeClr val="bg1"/>
                  </a:solidFill>
                </a:rPr>
                <a:t>Thiệu</a:t>
              </a:r>
              <a:endParaRPr lang="vi-VN" sz="1600" dirty="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dirty="0">
                  <a:solidFill>
                    <a:schemeClr val="bg1"/>
                  </a:solidFill>
                </a:rPr>
                <a:t>Panel </a:t>
              </a:r>
              <a:r>
                <a:rPr lang="en-US" sz="1600" dirty="0" err="1">
                  <a:solidFill>
                    <a:schemeClr val="bg1"/>
                  </a:solidFill>
                </a:rPr>
                <a:t>điều</a:t>
              </a:r>
              <a:r>
                <a:rPr lang="en-US" sz="1600" dirty="0">
                  <a:solidFill>
                    <a:schemeClr val="bg1"/>
                  </a:solidFill>
                </a:rPr>
                <a:t> </a:t>
              </a:r>
              <a:r>
                <a:rPr lang="en-US" sz="1600" dirty="0" err="1">
                  <a:solidFill>
                    <a:schemeClr val="bg1"/>
                  </a:solidFill>
                </a:rPr>
                <a:t>khiển</a:t>
              </a:r>
              <a:endParaRPr lang="vi-VN" sz="1600" dirty="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2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2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spTree>
    <p:extLst>
      <p:ext uri="{BB962C8B-B14F-4D97-AF65-F5344CB8AC3E}">
        <p14:creationId xmlns:p14="http://schemas.microsoft.com/office/powerpoint/2010/main" val="34622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pic>
        <p:nvPicPr>
          <p:cNvPr id="59" name="Picture 58">
            <a:extLst>
              <a:ext uri="{FF2B5EF4-FFF2-40B4-BE49-F238E27FC236}">
                <a16:creationId xmlns:a16="http://schemas.microsoft.com/office/drawing/2014/main" id="{FC0BE4CD-E49A-43C3-92EA-4ED362B0F9CA}"/>
              </a:ext>
            </a:extLst>
          </p:cNvPr>
          <p:cNvPicPr>
            <a:picLocks noChangeAspect="1"/>
          </p:cNvPicPr>
          <p:nvPr/>
        </p:nvPicPr>
        <p:blipFill rotWithShape="1">
          <a:blip r:embed="rId29"/>
          <a:srcRect l="43647" t="37719" r="43551" b="42112"/>
          <a:stretch/>
        </p:blipFill>
        <p:spPr>
          <a:xfrm>
            <a:off x="5357396" y="1890359"/>
            <a:ext cx="2078982" cy="1842439"/>
          </a:xfrm>
          <a:prstGeom prst="rect">
            <a:avLst/>
          </a:prstGeom>
        </p:spPr>
      </p:pic>
    </p:spTree>
    <p:extLst>
      <p:ext uri="{BB962C8B-B14F-4D97-AF65-F5344CB8AC3E}">
        <p14:creationId xmlns:p14="http://schemas.microsoft.com/office/powerpoint/2010/main" val="5297108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0" name="Picture 49">
            <a:extLst>
              <a:ext uri="{FF2B5EF4-FFF2-40B4-BE49-F238E27FC236}">
                <a16:creationId xmlns:a16="http://schemas.microsoft.com/office/drawing/2014/main" id="{827D7091-1590-47E4-A0DD-12DD9CC8E4B9}"/>
              </a:ext>
            </a:extLst>
          </p:cNvPr>
          <p:cNvPicPr>
            <a:picLocks noChangeAspect="1"/>
          </p:cNvPicPr>
          <p:nvPr/>
        </p:nvPicPr>
        <p:blipFill rotWithShape="1">
          <a:blip r:embed="rId29"/>
          <a:srcRect l="43647" t="37719" r="43551" b="42112"/>
          <a:stretch/>
        </p:blipFill>
        <p:spPr>
          <a:xfrm>
            <a:off x="5346622" y="1213294"/>
            <a:ext cx="2078982" cy="1842439"/>
          </a:xfrm>
          <a:prstGeom prst="rect">
            <a:avLst/>
          </a:prstGeom>
        </p:spPr>
      </p:pic>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sp>
        <p:nvSpPr>
          <p:cNvPr id="2" name="TextBox 1">
            <a:extLst>
              <a:ext uri="{FF2B5EF4-FFF2-40B4-BE49-F238E27FC236}">
                <a16:creationId xmlns:a16="http://schemas.microsoft.com/office/drawing/2014/main" id="{512B40B5-026D-4E55-B699-F03472948214}"/>
              </a:ext>
            </a:extLst>
          </p:cNvPr>
          <p:cNvSpPr txBox="1"/>
          <p:nvPr/>
        </p:nvSpPr>
        <p:spPr>
          <a:xfrm>
            <a:off x="3815644" y="2856578"/>
            <a:ext cx="5344392" cy="707886"/>
          </a:xfrm>
          <a:prstGeom prst="rect">
            <a:avLst/>
          </a:prstGeom>
          <a:noFill/>
        </p:spPr>
        <p:txBody>
          <a:bodyPr wrap="square" rtlCol="0">
            <a:spAutoFit/>
          </a:bodyPr>
          <a:lstStyle/>
          <a:p>
            <a:pPr algn="ctr"/>
            <a:r>
              <a:rPr lang="en-US" sz="4000" b="1">
                <a:solidFill>
                  <a:schemeClr val="bg1"/>
                </a:solidFill>
              </a:rPr>
              <a:t>Thành viên trong nhóm</a:t>
            </a:r>
            <a:endParaRPr lang="vi-VN" sz="4000" b="1">
              <a:solidFill>
                <a:schemeClr val="bg1"/>
              </a:solidFill>
            </a:endParaRPr>
          </a:p>
        </p:txBody>
      </p:sp>
    </p:spTree>
    <p:extLst>
      <p:ext uri="{BB962C8B-B14F-4D97-AF65-F5344CB8AC3E}">
        <p14:creationId xmlns:p14="http://schemas.microsoft.com/office/powerpoint/2010/main" val="782784690"/>
      </p:ext>
    </p:extLst>
  </p:cSld>
  <p:clrMapOvr>
    <a:masterClrMapping/>
  </p:clrMapOvr>
  <mc:AlternateContent xmlns:mc="http://schemas.openxmlformats.org/markup-compatibility/2006">
    <mc:Choice xmlns=""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8541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19" y="-9812"/>
            <a:ext cx="12192000" cy="6281679"/>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endParaRPr lang="vi-VN" dirty="0">
              <a:solidFill>
                <a:schemeClr val="bg1"/>
              </a:solidFill>
              <a:latin typeface="Times New Roman" panose="02020603050405020304" pitchFamily="18" charset="0"/>
              <a:cs typeface="Times New Roman" panose="02020603050405020304" pitchFamily="18" charset="0"/>
            </a:endParaRPr>
          </a:p>
        </p:txBody>
      </p:sp>
      <p:pic>
        <p:nvPicPr>
          <p:cNvPr id="55" name="Picture 54">
            <a:hlinkClick r:id="rId29" action="ppaction://hlinksldjump"/>
            <a:extLst>
              <a:ext uri="{FF2B5EF4-FFF2-40B4-BE49-F238E27FC236}">
                <a16:creationId xmlns:a16="http://schemas.microsoft.com/office/drawing/2014/main" id="{5D5E8806-C58A-47D4-9C84-03DB515EB153}"/>
              </a:ext>
            </a:extLst>
          </p:cNvPr>
          <p:cNvPicPr>
            <a:picLocks noChangeAspect="1"/>
          </p:cNvPicPr>
          <p:nvPr/>
        </p:nvPicPr>
        <p:blipFill rotWithShape="1">
          <a:blip r:embed="rId30"/>
          <a:srcRect l="91385" b="95720"/>
          <a:stretch/>
        </p:blipFill>
        <p:spPr>
          <a:xfrm>
            <a:off x="10695419" y="10792"/>
            <a:ext cx="1496562" cy="418186"/>
          </a:xfrm>
          <a:prstGeom prst="rect">
            <a:avLst/>
          </a:prstGeom>
        </p:spPr>
      </p:pic>
      <p:sp>
        <p:nvSpPr>
          <p:cNvPr id="72" name="TextBox 71">
            <a:extLst>
              <a:ext uri="{FF2B5EF4-FFF2-40B4-BE49-F238E27FC236}">
                <a16:creationId xmlns:a16="http://schemas.microsoft.com/office/drawing/2014/main" id="{3ACCFE08-95A2-420A-AA54-352888D96F59}"/>
              </a:ext>
            </a:extLst>
          </p:cNvPr>
          <p:cNvSpPr txBox="1"/>
          <p:nvPr/>
        </p:nvSpPr>
        <p:spPr>
          <a:xfrm>
            <a:off x="6103733" y="433472"/>
            <a:ext cx="5850342" cy="6186309"/>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THÀNH VIÊN TRONG </a:t>
            </a:r>
            <a:r>
              <a:rPr lang="en-US" sz="3000" dirty="0" smtClean="0">
                <a:solidFill>
                  <a:schemeClr val="bg1"/>
                </a:solidFill>
                <a:latin typeface="Times New Roman" panose="02020603050405020304" pitchFamily="18" charset="0"/>
                <a:cs typeface="Times New Roman" panose="02020603050405020304" pitchFamily="18" charset="0"/>
              </a:rPr>
              <a:t>NHÓM</a:t>
            </a:r>
          </a:p>
          <a:p>
            <a:endParaRPr lang="en-US" sz="3000" dirty="0">
              <a:solidFill>
                <a:schemeClr val="bg1"/>
              </a:solidFill>
              <a:latin typeface="Times New Roman" panose="02020603050405020304" pitchFamily="18" charset="0"/>
              <a:cs typeface="Times New Roman" panose="02020603050405020304" pitchFamily="18" charset="0"/>
            </a:endParaRPr>
          </a:p>
          <a:p>
            <a:endParaRPr lang="en-US" sz="36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err="1" smtClean="0">
                <a:solidFill>
                  <a:schemeClr val="bg1"/>
                </a:solidFill>
                <a:latin typeface="Times New Roman" panose="02020603050405020304" pitchFamily="18" charset="0"/>
                <a:cs typeface="Times New Roman" panose="02020603050405020304" pitchFamily="18" charset="0"/>
              </a:rPr>
              <a:t>Đỗ</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Văn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Khải</a:t>
            </a:r>
            <a:r>
              <a:rPr lang="en-US" sz="2800" dirty="0" smtClean="0">
                <a:solidFill>
                  <a:schemeClr val="bg1"/>
                </a:solidFill>
                <a:latin typeface="Times New Roman" panose="02020603050405020304" pitchFamily="18" charset="0"/>
                <a:cs typeface="Times New Roman" panose="02020603050405020304" pitchFamily="18" charset="0"/>
              </a:rPr>
              <a:t>  - 1050080140</a:t>
            </a:r>
          </a:p>
          <a:p>
            <a:pPr marL="342900" indent="-342900">
              <a:buFont typeface="Arial" panose="020B0604020202020204" pitchFamily="34" charset="0"/>
              <a:buChar char="•"/>
            </a:pPr>
            <a:r>
              <a:rPr lang="en-US" sz="2800" dirty="0" err="1" smtClean="0">
                <a:solidFill>
                  <a:schemeClr val="bg1"/>
                </a:solidFill>
                <a:latin typeface="Times New Roman" panose="02020603050405020304" pitchFamily="18" charset="0"/>
                <a:cs typeface="Times New Roman" panose="02020603050405020304" pitchFamily="18" charset="0"/>
              </a:rPr>
              <a:t>Nguyễn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Thị</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Tú</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Nhi</a:t>
            </a:r>
            <a:r>
              <a:rPr lang="en-US" sz="2800" dirty="0" smtClean="0">
                <a:solidFill>
                  <a:schemeClr val="bg1"/>
                </a:solidFill>
                <a:latin typeface="Times New Roman" panose="02020603050405020304" pitchFamily="18" charset="0"/>
                <a:cs typeface="Times New Roman" panose="02020603050405020304" pitchFamily="18" charset="0"/>
              </a:rPr>
              <a:t> – 1050080149</a:t>
            </a:r>
          </a:p>
          <a:p>
            <a:pPr marL="342900" indent="-342900">
              <a:buFont typeface="Arial" panose="020B0604020202020204" pitchFamily="34" charset="0"/>
              <a:buChar char="•"/>
            </a:pPr>
            <a:r>
              <a:rPr lang="en-US" sz="2800" dirty="0" err="1" smtClean="0">
                <a:solidFill>
                  <a:schemeClr val="bg1"/>
                </a:solidFill>
                <a:latin typeface="Times New Roman" panose="02020603050405020304" pitchFamily="18" charset="0"/>
                <a:cs typeface="Times New Roman" panose="02020603050405020304" pitchFamily="18" charset="0"/>
              </a:rPr>
              <a:t>Nguyễn</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Nhật</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Trường</a:t>
            </a:r>
            <a:r>
              <a:rPr lang="en-US" sz="2800" dirty="0" smtClean="0">
                <a:solidFill>
                  <a:schemeClr val="bg1"/>
                </a:solidFill>
                <a:latin typeface="Times New Roman" panose="02020603050405020304" pitchFamily="18" charset="0"/>
                <a:cs typeface="Times New Roman" panose="02020603050405020304" pitchFamily="18" charset="0"/>
              </a:rPr>
              <a:t> - 1050080163</a:t>
            </a:r>
            <a:endParaRPr lang="en-US" sz="2800" dirty="0">
              <a:solidFill>
                <a:schemeClr val="bg1"/>
              </a:solidFill>
              <a:latin typeface="Times New Roman" panose="02020603050405020304" pitchFamily="18" charset="0"/>
              <a:cs typeface="Times New Roman" panose="02020603050405020304" pitchFamily="18" charset="0"/>
            </a:endParaRPr>
          </a:p>
          <a:p>
            <a:endParaRPr lang="en-US" sz="36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en-US" sz="30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en-US" sz="3000" dirty="0" smtClean="0">
              <a:solidFill>
                <a:schemeClr val="bg1"/>
              </a:solidFill>
              <a:latin typeface="Times New Roman" panose="02020603050405020304" pitchFamily="18" charset="0"/>
              <a:cs typeface="Times New Roman" panose="02020603050405020304" pitchFamily="18" charset="0"/>
            </a:endParaRPr>
          </a:p>
          <a:p>
            <a:endParaRPr lang="en-US" sz="3000" dirty="0">
              <a:solidFill>
                <a:schemeClr val="bg1"/>
              </a:solidFill>
              <a:latin typeface="Times New Roman" panose="02020603050405020304" pitchFamily="18" charset="0"/>
              <a:cs typeface="Times New Roman" panose="02020603050405020304" pitchFamily="18" charset="0"/>
            </a:endParaRPr>
          </a:p>
          <a:p>
            <a:endParaRPr lang="vi-VN" sz="3000"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00521" y="2320957"/>
            <a:ext cx="2146840" cy="1924472"/>
          </a:xfrm>
          <a:prstGeom prst="flowChartPreparation">
            <a:avLst/>
          </a:prstGeom>
        </p:spPr>
      </p:pic>
      <p:pic>
        <p:nvPicPr>
          <p:cNvPr id="43" name="Picture 42"/>
          <p:cNvPicPr>
            <a:picLocks noChangeAspect="1"/>
          </p:cNvPicPr>
          <p:nvPr/>
        </p:nvPicPr>
        <p:blipFill rotWithShape="1">
          <a:blip r:embed="rId32">
            <a:extLst>
              <a:ext uri="{28A0092B-C50C-407E-A947-70E740481C1C}">
                <a14:useLocalDpi xmlns:a14="http://schemas.microsoft.com/office/drawing/2010/main" val="0"/>
              </a:ext>
            </a:extLst>
          </a:blip>
          <a:srcRect t="1223" r="7754"/>
          <a:stretch/>
        </p:blipFill>
        <p:spPr>
          <a:xfrm>
            <a:off x="655557" y="1058700"/>
            <a:ext cx="2307395" cy="2110362"/>
          </a:xfrm>
          <a:prstGeom prst="hexagon">
            <a:avLst/>
          </a:prstGeom>
        </p:spPr>
      </p:pic>
      <p:pic>
        <p:nvPicPr>
          <p:cNvPr id="47" name="Picture 4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95711" y="3461986"/>
            <a:ext cx="2229903" cy="1883203"/>
          </a:xfrm>
          <a:prstGeom prst="hexagon">
            <a:avLst/>
          </a:prstGeom>
        </p:spPr>
      </p:pic>
      <p:pic>
        <p:nvPicPr>
          <p:cNvPr id="82" name="Hình ảnh 2">
            <a:extLst>
              <a:ext uri="{FF2B5EF4-FFF2-40B4-BE49-F238E27FC236}">
                <a16:creationId xmlns:a16="http://schemas.microsoft.com/office/drawing/2014/main" id="{880AD786-0FD5-48D0-9AE6-551EBA5FD60A}"/>
              </a:ext>
            </a:extLst>
          </p:cNvPr>
          <p:cNvPicPr>
            <a:picLocks noChangeAspect="1"/>
          </p:cNvPicPr>
          <p:nvPr/>
        </p:nvPicPr>
        <p:blipFill>
          <a:blip r:embed="rId34"/>
          <a:stretch>
            <a:fillRect/>
          </a:stretch>
        </p:blipFill>
        <p:spPr>
          <a:xfrm>
            <a:off x="6138412" y="1567544"/>
            <a:ext cx="4942255" cy="78376"/>
          </a:xfrm>
          <a:prstGeom prst="rect">
            <a:avLst/>
          </a:prstGeom>
        </p:spPr>
      </p:pic>
    </p:spTree>
    <p:extLst>
      <p:ext uri="{BB962C8B-B14F-4D97-AF65-F5344CB8AC3E}">
        <p14:creationId xmlns:p14="http://schemas.microsoft.com/office/powerpoint/2010/main" val="318401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43"/>
                                        </p:tgtEl>
                                        <p:attrNameLst>
                                          <p:attrName>r</p:attrName>
                                        </p:attrNameLst>
                                      </p:cBhvr>
                                    </p:animRot>
                                    <p:animRot by="-240000">
                                      <p:cBhvr>
                                        <p:cTn id="13" dur="200" fill="hold">
                                          <p:stCondLst>
                                            <p:cond delay="200"/>
                                          </p:stCondLst>
                                        </p:cTn>
                                        <p:tgtEl>
                                          <p:spTgt spid="43"/>
                                        </p:tgtEl>
                                        <p:attrNameLst>
                                          <p:attrName>r</p:attrName>
                                        </p:attrNameLst>
                                      </p:cBhvr>
                                    </p:animRot>
                                    <p:animRot by="240000">
                                      <p:cBhvr>
                                        <p:cTn id="14" dur="200" fill="hold">
                                          <p:stCondLst>
                                            <p:cond delay="400"/>
                                          </p:stCondLst>
                                        </p:cTn>
                                        <p:tgtEl>
                                          <p:spTgt spid="43"/>
                                        </p:tgtEl>
                                        <p:attrNameLst>
                                          <p:attrName>r</p:attrName>
                                        </p:attrNameLst>
                                      </p:cBhvr>
                                    </p:animRot>
                                    <p:animRot by="-240000">
                                      <p:cBhvr>
                                        <p:cTn id="15" dur="200" fill="hold">
                                          <p:stCondLst>
                                            <p:cond delay="600"/>
                                          </p:stCondLst>
                                        </p:cTn>
                                        <p:tgtEl>
                                          <p:spTgt spid="43"/>
                                        </p:tgtEl>
                                        <p:attrNameLst>
                                          <p:attrName>r</p:attrName>
                                        </p:attrNameLst>
                                      </p:cBhvr>
                                    </p:animRot>
                                    <p:animRot by="120000">
                                      <p:cBhvr>
                                        <p:cTn id="16" dur="200" fill="hold">
                                          <p:stCondLst>
                                            <p:cond delay="800"/>
                                          </p:stCondLst>
                                        </p:cTn>
                                        <p:tgtEl>
                                          <p:spTgt spid="4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nodeType="clickEffect">
                                  <p:stCondLst>
                                    <p:cond delay="0"/>
                                  </p:stCondLst>
                                  <p:childTnLst>
                                    <p:animRot by="120000">
                                      <p:cBhvr>
                                        <p:cTn id="20" dur="100" fill="hold">
                                          <p:stCondLst>
                                            <p:cond delay="0"/>
                                          </p:stCondLst>
                                        </p:cTn>
                                        <p:tgtEl>
                                          <p:spTgt spid="47"/>
                                        </p:tgtEl>
                                        <p:attrNameLst>
                                          <p:attrName>r</p:attrName>
                                        </p:attrNameLst>
                                      </p:cBhvr>
                                    </p:animRot>
                                    <p:animRot by="-240000">
                                      <p:cBhvr>
                                        <p:cTn id="21" dur="200" fill="hold">
                                          <p:stCondLst>
                                            <p:cond delay="200"/>
                                          </p:stCondLst>
                                        </p:cTn>
                                        <p:tgtEl>
                                          <p:spTgt spid="47"/>
                                        </p:tgtEl>
                                        <p:attrNameLst>
                                          <p:attrName>r</p:attrName>
                                        </p:attrNameLst>
                                      </p:cBhvr>
                                    </p:animRot>
                                    <p:animRot by="240000">
                                      <p:cBhvr>
                                        <p:cTn id="22" dur="200" fill="hold">
                                          <p:stCondLst>
                                            <p:cond delay="400"/>
                                          </p:stCondLst>
                                        </p:cTn>
                                        <p:tgtEl>
                                          <p:spTgt spid="47"/>
                                        </p:tgtEl>
                                        <p:attrNameLst>
                                          <p:attrName>r</p:attrName>
                                        </p:attrNameLst>
                                      </p:cBhvr>
                                    </p:animRot>
                                    <p:animRot by="-240000">
                                      <p:cBhvr>
                                        <p:cTn id="23" dur="200" fill="hold">
                                          <p:stCondLst>
                                            <p:cond delay="600"/>
                                          </p:stCondLst>
                                        </p:cTn>
                                        <p:tgtEl>
                                          <p:spTgt spid="47"/>
                                        </p:tgtEl>
                                        <p:attrNameLst>
                                          <p:attrName>r</p:attrName>
                                        </p:attrNameLst>
                                      </p:cBhvr>
                                    </p:animRot>
                                    <p:animRot by="120000">
                                      <p:cBhvr>
                                        <p:cTn id="24" dur="200" fill="hold">
                                          <p:stCondLst>
                                            <p:cond delay="800"/>
                                          </p:stCondLst>
                                        </p:cTn>
                                        <p:tgtEl>
                                          <p:spTgt spid="4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nodeType="clickEffect">
                                  <p:stCondLst>
                                    <p:cond delay="0"/>
                                  </p:stCondLst>
                                  <p:childTnLst>
                                    <p:animRot by="120000">
                                      <p:cBhvr>
                                        <p:cTn id="28" dur="100" fill="hold">
                                          <p:stCondLst>
                                            <p:cond delay="0"/>
                                          </p:stCondLst>
                                        </p:cTn>
                                        <p:tgtEl>
                                          <p:spTgt spid="3"/>
                                        </p:tgtEl>
                                        <p:attrNameLst>
                                          <p:attrName>r</p:attrName>
                                        </p:attrNameLst>
                                      </p:cBhvr>
                                    </p:animRot>
                                    <p:animRot by="-240000">
                                      <p:cBhvr>
                                        <p:cTn id="29" dur="200" fill="hold">
                                          <p:stCondLst>
                                            <p:cond delay="200"/>
                                          </p:stCondLst>
                                        </p:cTn>
                                        <p:tgtEl>
                                          <p:spTgt spid="3"/>
                                        </p:tgtEl>
                                        <p:attrNameLst>
                                          <p:attrName>r</p:attrName>
                                        </p:attrNameLst>
                                      </p:cBhvr>
                                    </p:animRot>
                                    <p:animRot by="240000">
                                      <p:cBhvr>
                                        <p:cTn id="30" dur="200" fill="hold">
                                          <p:stCondLst>
                                            <p:cond delay="400"/>
                                          </p:stCondLst>
                                        </p:cTn>
                                        <p:tgtEl>
                                          <p:spTgt spid="3"/>
                                        </p:tgtEl>
                                        <p:attrNameLst>
                                          <p:attrName>r</p:attrName>
                                        </p:attrNameLst>
                                      </p:cBhvr>
                                    </p:animRot>
                                    <p:animRot by="-240000">
                                      <p:cBhvr>
                                        <p:cTn id="31" dur="200" fill="hold">
                                          <p:stCondLst>
                                            <p:cond delay="600"/>
                                          </p:stCondLst>
                                        </p:cTn>
                                        <p:tgtEl>
                                          <p:spTgt spid="3"/>
                                        </p:tgtEl>
                                        <p:attrNameLst>
                                          <p:attrName>r</p:attrName>
                                        </p:attrNameLst>
                                      </p:cBhvr>
                                    </p:animRot>
                                    <p:animRot by="120000">
                                      <p:cBhvr>
                                        <p:cTn id="32"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9" name="Picture 18">
              <a:extLst>
                <a:ext uri="{FF2B5EF4-FFF2-40B4-BE49-F238E27FC236}">
                  <a16:creationId xmlns:a16="http://schemas.microsoft.com/office/drawing/2014/main" id="{CF0733A3-01D9-4F18-9766-998D96280FD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smtClean="0">
                  <a:solidFill>
                    <a:schemeClr val="bg1"/>
                  </a:solidFill>
                </a:rPr>
                <a:t>13:00</a:t>
              </a:r>
              <a:endParaRPr lang="en-US" sz="1100" dirty="0">
                <a:solidFill>
                  <a:schemeClr val="bg1"/>
                </a:solidFill>
              </a:endParaRPr>
            </a:p>
            <a:p>
              <a:pPr algn="r"/>
              <a:r>
                <a:rPr lang="en-US" sz="1100" dirty="0" smtClean="0">
                  <a:solidFill>
                    <a:schemeClr val="bg1"/>
                  </a:solidFill>
                </a:rPr>
                <a:t>10/04/2023</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a:solidFill>
                    <a:schemeClr val="bg1"/>
                  </a:solidFill>
                </a:rPr>
                <a:t>Nội dung bài học</a:t>
              </a:r>
              <a:endParaRPr lang="vi-VN" sz="160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pic>
        <p:nvPicPr>
          <p:cNvPr id="61" name="Picture 60">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5357396" y="2323545"/>
            <a:ext cx="1502955" cy="1547415"/>
          </a:xfrm>
          <a:prstGeom prst="rect">
            <a:avLst/>
          </a:prstGeom>
        </p:spPr>
      </p:pic>
    </p:spTree>
    <p:extLst>
      <p:ext uri="{BB962C8B-B14F-4D97-AF65-F5344CB8AC3E}">
        <p14:creationId xmlns:p14="http://schemas.microsoft.com/office/powerpoint/2010/main" val="3505810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2157</Words>
  <Application>Microsoft Office PowerPoint</Application>
  <PresentationFormat>Widescreen</PresentationFormat>
  <Paragraphs>398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 Bài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Admin</cp:lastModifiedBy>
  <cp:revision>76</cp:revision>
  <dcterms:created xsi:type="dcterms:W3CDTF">2021-08-08T02:47:17Z</dcterms:created>
  <dcterms:modified xsi:type="dcterms:W3CDTF">2023-04-10T07:28:06Z</dcterms:modified>
</cp:coreProperties>
</file>